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66" r:id="rId2"/>
  </p:sldMasterIdLst>
  <p:notesMasterIdLst>
    <p:notesMasterId r:id="rId35"/>
  </p:notesMasterIdLst>
  <p:sldIdLst>
    <p:sldId id="386" r:id="rId3"/>
    <p:sldId id="389" r:id="rId4"/>
    <p:sldId id="387" r:id="rId5"/>
    <p:sldId id="393" r:id="rId6"/>
    <p:sldId id="394" r:id="rId7"/>
    <p:sldId id="351" r:id="rId8"/>
    <p:sldId id="352" r:id="rId9"/>
    <p:sldId id="395" r:id="rId10"/>
    <p:sldId id="401" r:id="rId11"/>
    <p:sldId id="402" r:id="rId12"/>
    <p:sldId id="403" r:id="rId13"/>
    <p:sldId id="396" r:id="rId14"/>
    <p:sldId id="397" r:id="rId15"/>
    <p:sldId id="398" r:id="rId16"/>
    <p:sldId id="399" r:id="rId17"/>
    <p:sldId id="400" r:id="rId18"/>
    <p:sldId id="404" r:id="rId19"/>
    <p:sldId id="405" r:id="rId20"/>
    <p:sldId id="406" r:id="rId21"/>
    <p:sldId id="407" r:id="rId22"/>
    <p:sldId id="408" r:id="rId23"/>
    <p:sldId id="409" r:id="rId24"/>
    <p:sldId id="410" r:id="rId25"/>
    <p:sldId id="411" r:id="rId26"/>
    <p:sldId id="412" r:id="rId27"/>
    <p:sldId id="413" r:id="rId28"/>
    <p:sldId id="414" r:id="rId29"/>
    <p:sldId id="415" r:id="rId30"/>
    <p:sldId id="416" r:id="rId31"/>
    <p:sldId id="417" r:id="rId32"/>
    <p:sldId id="418" r:id="rId33"/>
    <p:sldId id="342" r:id="rId34"/>
  </p:sldIdLst>
  <p:sldSz cx="12192000" cy="6858000"/>
  <p:notesSz cx="6858000" cy="9144000"/>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3EEE2"/>
    <a:srgbClr val="D4E0EF"/>
    <a:srgbClr val="034022"/>
    <a:srgbClr val="A48A77"/>
    <a:srgbClr val="E3382A"/>
    <a:srgbClr val="F5AA16"/>
    <a:srgbClr val="99124C"/>
    <a:srgbClr val="4B3828"/>
    <a:srgbClr val="006A9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n stil, ingen rutenet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86" autoAdjust="0"/>
    <p:restoredTop sz="78374" autoAdjust="0"/>
  </p:normalViewPr>
  <p:slideViewPr>
    <p:cSldViewPr snapToGrid="0" snapToObjects="1">
      <p:cViewPr varScale="1">
        <p:scale>
          <a:sx n="58" d="100"/>
          <a:sy n="58" d="100"/>
        </p:scale>
        <p:origin x="1620" y="2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E2D1CB-1711-48B4-9ED2-F52CC07575C1}" type="datetimeFigureOut">
              <a:rPr lang="nb-NO" smtClean="0"/>
              <a:t>18.11.2025</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9C052E-3B39-4F06-8056-5D6D71324094}" type="slidenum">
              <a:rPr lang="nb-NO" smtClean="0"/>
              <a:t>‹#›</a:t>
            </a:fld>
            <a:endParaRPr lang="nb-NO"/>
          </a:p>
        </p:txBody>
      </p:sp>
    </p:spTree>
    <p:extLst>
      <p:ext uri="{BB962C8B-B14F-4D97-AF65-F5344CB8AC3E}">
        <p14:creationId xmlns:p14="http://schemas.microsoft.com/office/powerpoint/2010/main" val="403332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google.com/search?q=fremtidsfullmakt&amp;rlz=1C1GCEA_enNO1128NO1128&amp;oq=disposisjonsfullmakt&amp;gs_lcrp=EgZjaHJvbWUqBwgAEAAYgAQyBwgAEAAYgAQyBwgBEAAYgAQyBggCEAAYHjIGCAMQABgeMgYIBBAAGB4yCggFEAAYogQYiQUyCggGEAAYgAQYogQyCggHEAAYgAQYogQyCggIEAAYgAQYogTSAQgyNzg3ajBqN6gCALACAA&amp;sourceid=chrome&amp;ie=UTF-8&amp;mstk=AUtExfC3N2BLmx30LUXcbjs2txTswOZFt91xoPn8jEZ7duu6IP_20DVz7VrIYw2IGQpW9XJNQxan39zklaBmERSL8KZUHGOdiFjNNRQjrF1pKytZD7WSeZE8izkROlHqMEjnaxM&amp;csui=3&amp;ved=2ahUKEwiS_Jfa_faQAxWAIRAIHYA3IXsQgK4QegQICBAC"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nav.no/no/nav-og-samfunn/kontakt-nav/utbetalinger/grunnbelopet-i-folketrygden"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altinn.no/skjemaoversikt/statens-sivilrettsforvaltning/soknad-om-statsforvalterens-godkjenning--samleskjema/"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«En verge kan f.eks. hjelpe med å betale husleie, passe på at trygd kommer inn, og søke om tjenester fra kommunen.» Bruk formuleringen </a:t>
            </a:r>
          </a:p>
          <a:p>
            <a:endParaRPr lang="nb-NO" dirty="0"/>
          </a:p>
          <a:p>
            <a:r>
              <a:rPr lang="nb-NO" dirty="0"/>
              <a:t>«En verge skal bistå i arbeidet med å oppfylle rettigheter og plikter. Det kan for eksempel gjelde råd og veiledning ved avtaleinngåelser og søknadsprosesser, eller om det handler om håndtering av økonomi og ulike økonomiske forpliktelser.» </a:t>
            </a:r>
          </a:p>
          <a:p>
            <a:endParaRPr lang="nb-NO" dirty="0"/>
          </a:p>
          <a:p>
            <a:r>
              <a:rPr lang="nb-NO" dirty="0"/>
              <a:t>målet er å ivareta interessene til personen, med respekt for integritet</a:t>
            </a:r>
          </a:p>
        </p:txBody>
      </p:sp>
      <p:sp>
        <p:nvSpPr>
          <p:cNvPr id="4" name="Plassholder for lysbildenummer 3"/>
          <p:cNvSpPr>
            <a:spLocks noGrp="1"/>
          </p:cNvSpPr>
          <p:nvPr>
            <p:ph type="sldNum" sz="quarter" idx="5"/>
          </p:nvPr>
        </p:nvSpPr>
        <p:spPr/>
        <p:txBody>
          <a:bodyPr/>
          <a:lstStyle/>
          <a:p>
            <a:fld id="{669C052E-3B39-4F06-8056-5D6D71324094}" type="slidenum">
              <a:rPr lang="nb-NO" smtClean="0"/>
              <a:t>3</a:t>
            </a:fld>
            <a:endParaRPr lang="nb-NO"/>
          </a:p>
        </p:txBody>
      </p:sp>
    </p:spTree>
    <p:extLst>
      <p:ext uri="{BB962C8B-B14F-4D97-AF65-F5344CB8AC3E}">
        <p14:creationId xmlns:p14="http://schemas.microsoft.com/office/powerpoint/2010/main" val="31243243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kern="1200" dirty="0">
                <a:solidFill>
                  <a:schemeClr val="tx1"/>
                </a:solidFill>
                <a:effectLst/>
                <a:latin typeface="+mn-lt"/>
                <a:ea typeface="+mn-ea"/>
                <a:cs typeface="+mn-cs"/>
              </a:rPr>
              <a:t> - Helse- og omsorgsfullmakt gir pårørende rett til å få taushetsbelagt informasjon, innsyn i dokumenter og sende søknader om tjenester.   </a:t>
            </a:r>
          </a:p>
          <a:p>
            <a:r>
              <a:rPr lang="nb-NO" sz="1200" kern="1200" dirty="0">
                <a:solidFill>
                  <a:schemeClr val="tx1"/>
                </a:solidFill>
                <a:effectLst/>
                <a:latin typeface="+mn-lt"/>
                <a:ea typeface="+mn-ea"/>
                <a:cs typeface="+mn-cs"/>
              </a:rPr>
              <a:t>  - Skolefullmakten gir f.eks. foreldre rett til å ha dialog med skolen, få innsyn i elevens situasjon og søke om tilrettelegging/klage.   </a:t>
            </a:r>
          </a:p>
          <a:p>
            <a:pPr lvl="0"/>
            <a:r>
              <a:rPr lang="nb-NO" sz="1200" kern="1200" dirty="0">
                <a:solidFill>
                  <a:schemeClr val="tx1"/>
                </a:solidFill>
                <a:effectLst/>
                <a:latin typeface="+mn-lt"/>
                <a:ea typeface="+mn-ea"/>
                <a:cs typeface="+mn-cs"/>
              </a:rPr>
              <a:t>Knytt dette til typiske situasjoner:  </a:t>
            </a:r>
          </a:p>
          <a:p>
            <a:r>
              <a:rPr lang="nb-NO" sz="1200" kern="1200" dirty="0">
                <a:solidFill>
                  <a:schemeClr val="tx1"/>
                </a:solidFill>
                <a:effectLst/>
                <a:latin typeface="+mn-lt"/>
                <a:ea typeface="+mn-ea"/>
                <a:cs typeface="+mn-cs"/>
              </a:rPr>
              <a:t>  - foreldre som fortsatt må følge opp helse- og omsorgstjenester etter barnet har fylt 18  </a:t>
            </a:r>
          </a:p>
          <a:p>
            <a:r>
              <a:rPr lang="nb-NO" sz="1200" kern="1200" dirty="0">
                <a:solidFill>
                  <a:schemeClr val="tx1"/>
                </a:solidFill>
                <a:effectLst/>
                <a:latin typeface="+mn-lt"/>
                <a:ea typeface="+mn-ea"/>
                <a:cs typeface="+mn-cs"/>
              </a:rPr>
              <a:t> - foreldre som må følge opp videregående skole, fravær, tilrettelegging osv.  </a:t>
            </a:r>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13</a:t>
            </a:fld>
            <a:endParaRPr lang="nb-NO"/>
          </a:p>
        </p:txBody>
      </p:sp>
    </p:spTree>
    <p:extLst>
      <p:ext uri="{BB962C8B-B14F-4D97-AF65-F5344CB8AC3E}">
        <p14:creationId xmlns:p14="http://schemas.microsoft.com/office/powerpoint/2010/main" val="19737716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lvl="0"/>
            <a:r>
              <a:rPr lang="nb-NO" sz="1200" kern="1200" dirty="0">
                <a:solidFill>
                  <a:schemeClr val="tx1"/>
                </a:solidFill>
                <a:effectLst/>
                <a:latin typeface="+mn-lt"/>
                <a:ea typeface="+mn-ea"/>
                <a:cs typeface="+mn-cs"/>
              </a:rPr>
              <a:t>Understrek: Mange med utviklingshemming kan ta viktige valg selv – med god tid, enkel språkbruk, bilder og støtte.  </a:t>
            </a:r>
          </a:p>
          <a:p>
            <a:pPr lvl="0"/>
            <a:r>
              <a:rPr lang="nb-NO" sz="1200" kern="1200" dirty="0">
                <a:solidFill>
                  <a:schemeClr val="tx1"/>
                </a:solidFill>
                <a:effectLst/>
                <a:latin typeface="+mn-lt"/>
                <a:ea typeface="+mn-ea"/>
                <a:cs typeface="+mn-cs"/>
              </a:rPr>
              <a:t>Forklar at det ofte er nok med tilrettelegging: enklere språk, færre valg, repetisjon.  </a:t>
            </a:r>
          </a:p>
          <a:p>
            <a:pPr lvl="0"/>
            <a:r>
              <a:rPr lang="nb-NO" sz="1200" kern="1200" dirty="0">
                <a:solidFill>
                  <a:schemeClr val="tx1"/>
                </a:solidFill>
                <a:effectLst/>
                <a:latin typeface="+mn-lt"/>
                <a:ea typeface="+mn-ea"/>
                <a:cs typeface="+mn-cs"/>
              </a:rPr>
              <a:t>Knytt til vergemål og framtidsfullmakt: det er viktig at personen får forklart hva som står i dokumentene på en måte han/hun forstår, så langt som mulig.</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15</a:t>
            </a:fld>
            <a:endParaRPr lang="nb-NO"/>
          </a:p>
        </p:txBody>
      </p:sp>
    </p:spTree>
    <p:extLst>
      <p:ext uri="{BB962C8B-B14F-4D97-AF65-F5344CB8AC3E}">
        <p14:creationId xmlns:p14="http://schemas.microsoft.com/office/powerpoint/2010/main" val="1216107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kern="1200" dirty="0">
                <a:solidFill>
                  <a:schemeClr val="tx1"/>
                </a:solidFill>
                <a:effectLst/>
                <a:latin typeface="+mn-lt"/>
                <a:ea typeface="+mn-ea"/>
                <a:cs typeface="+mn-cs"/>
              </a:rPr>
              <a:t>her handler det mye om planlegging: hva skjer den dagen foreldrene ikke kan hjelpe mer.</a:t>
            </a:r>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18</a:t>
            </a:fld>
            <a:endParaRPr lang="nb-NO"/>
          </a:p>
        </p:txBody>
      </p:sp>
    </p:spTree>
    <p:extLst>
      <p:ext uri="{BB962C8B-B14F-4D97-AF65-F5344CB8AC3E}">
        <p14:creationId xmlns:p14="http://schemas.microsoft.com/office/powerpoint/2010/main" val="32115805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lvl="0"/>
            <a:r>
              <a:rPr lang="nb-NO" sz="1200" kern="1200" dirty="0">
                <a:solidFill>
                  <a:schemeClr val="tx1"/>
                </a:solidFill>
                <a:effectLst/>
                <a:latin typeface="+mn-lt"/>
                <a:ea typeface="+mn-ea"/>
                <a:cs typeface="+mn-cs"/>
              </a:rPr>
              <a:t>«Fullmakt til å handle på vegne av fullmaktsgiveren når hen ikke lenger kan ivareta egne interesser.»   </a:t>
            </a:r>
          </a:p>
          <a:p>
            <a:pPr lvl="0"/>
            <a:r>
              <a:rPr lang="nb-NO" sz="1200" kern="1200" dirty="0">
                <a:solidFill>
                  <a:schemeClr val="tx1"/>
                </a:solidFill>
                <a:effectLst/>
                <a:latin typeface="+mn-lt"/>
                <a:ea typeface="+mn-ea"/>
                <a:cs typeface="+mn-cs"/>
              </a:rPr>
              <a:t>Forklar forskjellen mellom fremtidsfullmakt og vergemål:</a:t>
            </a:r>
          </a:p>
          <a:p>
            <a:r>
              <a:rPr lang="nb-NO" sz="1200" kern="1200" dirty="0">
                <a:solidFill>
                  <a:schemeClr val="tx1"/>
                </a:solidFill>
                <a:effectLst/>
                <a:latin typeface="+mn-lt"/>
                <a:ea typeface="+mn-ea"/>
                <a:cs typeface="+mn-cs"/>
              </a:rPr>
              <a:t>  - Fremtidsfullmakt: du velger selv på forhånd hvem som skal hjelpe, og hva de kan gjøre.  </a:t>
            </a:r>
          </a:p>
          <a:p>
            <a:r>
              <a:rPr lang="nb-NO" sz="1200" kern="1200" dirty="0">
                <a:solidFill>
                  <a:schemeClr val="tx1"/>
                </a:solidFill>
                <a:effectLst/>
                <a:latin typeface="+mn-lt"/>
                <a:ea typeface="+mn-ea"/>
                <a:cs typeface="+mn-cs"/>
              </a:rPr>
              <a:t>  - Vergemål: Statsforvalteren bestemmer, etter at behovet har oppstått.   </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19</a:t>
            </a:fld>
            <a:endParaRPr lang="nb-NO"/>
          </a:p>
        </p:txBody>
      </p:sp>
    </p:spTree>
    <p:extLst>
      <p:ext uri="{BB962C8B-B14F-4D97-AF65-F5344CB8AC3E}">
        <p14:creationId xmlns:p14="http://schemas.microsoft.com/office/powerpoint/2010/main" val="31416252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kern="1200" dirty="0">
                <a:solidFill>
                  <a:schemeClr val="tx1"/>
                </a:solidFill>
                <a:effectLst/>
                <a:latin typeface="+mn-lt"/>
                <a:ea typeface="+mn-ea"/>
                <a:cs typeface="+mn-cs"/>
              </a:rPr>
              <a:t> - Den sier at fullmektig kan betale utgifter, selge bolig ved sykehjemsplass, selge eiendeler, gi sedvanlige gaver og forskudd på arv, og ta beslutninger om personlige forhold.   </a:t>
            </a:r>
          </a:p>
          <a:p>
            <a:pPr lvl="0"/>
            <a:r>
              <a:rPr lang="nb-NO" sz="1200" kern="1200" dirty="0">
                <a:solidFill>
                  <a:schemeClr val="tx1"/>
                </a:solidFill>
                <a:effectLst/>
                <a:latin typeface="+mn-lt"/>
                <a:ea typeface="+mn-ea"/>
                <a:cs typeface="+mn-cs"/>
              </a:rPr>
              <a:t>Påpek at man kan regulere gaver og forskudd på arv, men må passe på pliktdelsarv og egne behov.   </a:t>
            </a:r>
          </a:p>
          <a:p>
            <a:pPr lvl="0"/>
            <a:r>
              <a:rPr lang="nb-NO" sz="1200" kern="1200" dirty="0">
                <a:solidFill>
                  <a:schemeClr val="tx1"/>
                </a:solidFill>
                <a:effectLst/>
                <a:latin typeface="+mn-lt"/>
                <a:ea typeface="+mn-ea"/>
                <a:cs typeface="+mn-cs"/>
              </a:rPr>
              <a:t>Forklar at man også kan ta med bestemmelser om vederlag til fullmektig og hvem som skal overta hvis fullmektig faller bort. </a:t>
            </a:r>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21</a:t>
            </a:fld>
            <a:endParaRPr lang="nb-NO"/>
          </a:p>
        </p:txBody>
      </p:sp>
    </p:spTree>
    <p:extLst>
      <p:ext uri="{BB962C8B-B14F-4D97-AF65-F5344CB8AC3E}">
        <p14:creationId xmlns:p14="http://schemas.microsoft.com/office/powerpoint/2010/main" val="26476594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kern="1200" dirty="0">
                <a:solidFill>
                  <a:schemeClr val="tx1"/>
                </a:solidFill>
                <a:effectLst/>
                <a:latin typeface="+mn-lt"/>
                <a:ea typeface="+mn-ea"/>
                <a:cs typeface="+mn-cs"/>
              </a:rPr>
              <a:t> - Det vanlige er at fullmakten sier at det må foreligge legeerklæring om at fullmaktsgiver ikke kan ta vare på egne interesser.   </a:t>
            </a:r>
          </a:p>
          <a:p>
            <a:pPr lvl="0"/>
            <a:r>
              <a:rPr lang="nb-NO" sz="1200" kern="1200" dirty="0">
                <a:solidFill>
                  <a:schemeClr val="tx1"/>
                </a:solidFill>
                <a:effectLst/>
                <a:latin typeface="+mn-lt"/>
                <a:ea typeface="+mn-ea"/>
                <a:cs typeface="+mn-cs"/>
              </a:rPr>
              <a:t>Forklar også at Statsforvalteren kan «stadfeste» ikrafttredelsen, noe som gjør det enklere for fullmektigen overfor bank, Kartverket, m.m.   </a:t>
            </a:r>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22</a:t>
            </a:fld>
            <a:endParaRPr lang="nb-NO"/>
          </a:p>
        </p:txBody>
      </p:sp>
    </p:spTree>
    <p:extLst>
      <p:ext uri="{BB962C8B-B14F-4D97-AF65-F5344CB8AC3E}">
        <p14:creationId xmlns:p14="http://schemas.microsoft.com/office/powerpoint/2010/main" val="11441530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lvl="0"/>
            <a:r>
              <a:rPr lang="nb-NO" sz="1200" kern="1200" dirty="0">
                <a:solidFill>
                  <a:schemeClr val="tx1"/>
                </a:solidFill>
                <a:effectLst/>
                <a:latin typeface="+mn-lt"/>
                <a:ea typeface="+mn-ea"/>
                <a:cs typeface="+mn-cs"/>
              </a:rPr>
              <a:t>Knytt til eksemplene fra mailen: foreldre som ønsker at søsken skal hjelpe, og som ikke ønsker offentlig verge.   </a:t>
            </a:r>
          </a:p>
          <a:p>
            <a:pPr lvl="0"/>
            <a:r>
              <a:rPr lang="nb-NO" sz="1200" kern="1200" dirty="0">
                <a:solidFill>
                  <a:schemeClr val="tx1"/>
                </a:solidFill>
                <a:effectLst/>
                <a:latin typeface="+mn-lt"/>
                <a:ea typeface="+mn-ea"/>
                <a:cs typeface="+mn-cs"/>
              </a:rPr>
              <a:t>Gi konkret eksempel:  </a:t>
            </a:r>
          </a:p>
          <a:p>
            <a:r>
              <a:rPr lang="nb-NO" sz="1200" kern="1200" dirty="0">
                <a:solidFill>
                  <a:schemeClr val="tx1"/>
                </a:solidFill>
                <a:effectLst/>
                <a:latin typeface="+mn-lt"/>
                <a:ea typeface="+mn-ea"/>
                <a:cs typeface="+mn-cs"/>
              </a:rPr>
              <a:t>  - foreldre lager egen fremtidsfullmakt – hvis de blir syke, skal et av barna ta hånd om økonomien og sikre gode løsninger for barnet med utviklingshemming.  </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23</a:t>
            </a:fld>
            <a:endParaRPr lang="nb-NO"/>
          </a:p>
        </p:txBody>
      </p:sp>
    </p:spTree>
    <p:extLst>
      <p:ext uri="{BB962C8B-B14F-4D97-AF65-F5344CB8AC3E}">
        <p14:creationId xmlns:p14="http://schemas.microsoft.com/office/powerpoint/2010/main" val="9557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lvl="0"/>
            <a:r>
              <a:rPr lang="nb-NO" sz="1200" kern="1200" dirty="0">
                <a:solidFill>
                  <a:schemeClr val="tx1"/>
                </a:solidFill>
                <a:effectLst/>
                <a:latin typeface="+mn-lt"/>
                <a:ea typeface="+mn-ea"/>
                <a:cs typeface="+mn-cs"/>
              </a:rPr>
              <a:t>: testament må være skriftlig, du må være over 18 og signere selv (kan være «påholden penn»), vitnene må være myndige, ved full sans og samling, vite at det er et testament og signere i ditt nærvær.   </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27</a:t>
            </a:fld>
            <a:endParaRPr lang="nb-NO"/>
          </a:p>
        </p:txBody>
      </p:sp>
    </p:spTree>
    <p:extLst>
      <p:ext uri="{BB962C8B-B14F-4D97-AF65-F5344CB8AC3E}">
        <p14:creationId xmlns:p14="http://schemas.microsoft.com/office/powerpoint/2010/main" val="26989059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kern="1200" dirty="0">
                <a:solidFill>
                  <a:schemeClr val="tx1"/>
                </a:solidFill>
                <a:effectLst/>
                <a:latin typeface="+mn-lt"/>
                <a:ea typeface="+mn-ea"/>
                <a:cs typeface="+mn-cs"/>
              </a:rPr>
              <a:t> - Den gir eksempel på at én person forvalter arven og at den ikke utbetales fullt før f.eks. 25 år, men kan brukes til bolig, studier osv.   </a:t>
            </a:r>
          </a:p>
          <a:p>
            <a:pPr lvl="0"/>
            <a:r>
              <a:rPr lang="nb-NO" sz="1200" kern="1200" dirty="0">
                <a:solidFill>
                  <a:schemeClr val="tx1"/>
                </a:solidFill>
                <a:effectLst/>
                <a:latin typeface="+mn-lt"/>
                <a:ea typeface="+mn-ea"/>
                <a:cs typeface="+mn-cs"/>
              </a:rPr>
              <a:t>Knytt det direkte til utviklingshemming: foreldre kan bestemme at midlene skal brukes til f.eks. ekstra ferie, boligtilpasning, hjelpemidler, så lenge det respekterer pliktdelsreglene og loven.</a:t>
            </a:r>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28</a:t>
            </a:fld>
            <a:endParaRPr lang="nb-NO"/>
          </a:p>
        </p:txBody>
      </p:sp>
    </p:spTree>
    <p:extLst>
      <p:ext uri="{BB962C8B-B14F-4D97-AF65-F5344CB8AC3E}">
        <p14:creationId xmlns:p14="http://schemas.microsoft.com/office/powerpoint/2010/main" val="248627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lvl="0"/>
            <a:r>
              <a:rPr lang="nb-NO" sz="1200" kern="1200" dirty="0">
                <a:solidFill>
                  <a:schemeClr val="tx1"/>
                </a:solidFill>
                <a:effectLst/>
                <a:latin typeface="+mn-lt"/>
                <a:ea typeface="+mn-ea"/>
                <a:cs typeface="+mn-cs"/>
              </a:rPr>
              <a:t>Forklar at man kan:  </a:t>
            </a:r>
          </a:p>
          <a:p>
            <a:r>
              <a:rPr lang="nb-NO" sz="1200" kern="1200" dirty="0">
                <a:solidFill>
                  <a:schemeClr val="tx1"/>
                </a:solidFill>
                <a:effectLst/>
                <a:latin typeface="+mn-lt"/>
                <a:ea typeface="+mn-ea"/>
                <a:cs typeface="+mn-cs"/>
              </a:rPr>
              <a:t>  - bruke testament til å styre fordelingen og tidspunkt for utbetaling  </a:t>
            </a:r>
          </a:p>
          <a:p>
            <a:r>
              <a:rPr lang="nb-NO" sz="1200" kern="1200" dirty="0">
                <a:solidFill>
                  <a:schemeClr val="tx1"/>
                </a:solidFill>
                <a:effectLst/>
                <a:latin typeface="+mn-lt"/>
                <a:ea typeface="+mn-ea"/>
                <a:cs typeface="+mn-cs"/>
              </a:rPr>
              <a:t>    - kombinere dette med vergemål/andre fullmakter for barnet selv.</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29</a:t>
            </a:fld>
            <a:endParaRPr lang="nb-NO"/>
          </a:p>
        </p:txBody>
      </p:sp>
    </p:spTree>
    <p:extLst>
      <p:ext uri="{BB962C8B-B14F-4D97-AF65-F5344CB8AC3E}">
        <p14:creationId xmlns:p14="http://schemas.microsoft.com/office/powerpoint/2010/main" val="2216372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det ikke er diagnosen i seg selv som avgjør, men om personen klarer å ta vare på egne rettigheter og plikter. </a:t>
            </a:r>
          </a:p>
          <a:p>
            <a:br>
              <a:rPr lang="nb-NO" dirty="0"/>
            </a:br>
            <a:r>
              <a:rPr lang="nb-NO" dirty="0"/>
              <a:t>«Vergemål kan kun iverksettes dersom personen det gjelder, er forhindret fra å ivareta egne interesser på grunn av sykdom, skade eller funksjonsnedsettelse.» </a:t>
            </a:r>
          </a:p>
          <a:p>
            <a:endParaRPr lang="nb-NO" dirty="0"/>
          </a:p>
          <a:p>
            <a:r>
              <a:rPr lang="nb-NO" dirty="0"/>
              <a:t> Forklar kort lovendringen i 2023: Vergemål skal forstås som frivillig støttetiltak, og det kan ikke opprettes hvis personen ikke ønsker det.</a:t>
            </a:r>
          </a:p>
        </p:txBody>
      </p:sp>
      <p:sp>
        <p:nvSpPr>
          <p:cNvPr id="4" name="Plassholder for lysbildenummer 3"/>
          <p:cNvSpPr>
            <a:spLocks noGrp="1"/>
          </p:cNvSpPr>
          <p:nvPr>
            <p:ph type="sldNum" sz="quarter" idx="5"/>
          </p:nvPr>
        </p:nvSpPr>
        <p:spPr/>
        <p:txBody>
          <a:bodyPr/>
          <a:lstStyle/>
          <a:p>
            <a:fld id="{669C052E-3B39-4F06-8056-5D6D71324094}" type="slidenum">
              <a:rPr lang="nb-NO" smtClean="0"/>
              <a:t>4</a:t>
            </a:fld>
            <a:endParaRPr lang="nb-NO"/>
          </a:p>
        </p:txBody>
      </p:sp>
    </p:spTree>
    <p:extLst>
      <p:ext uri="{BB962C8B-B14F-4D97-AF65-F5344CB8AC3E}">
        <p14:creationId xmlns:p14="http://schemas.microsoft.com/office/powerpoint/2010/main" val="12485330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lvl="0"/>
            <a:r>
              <a:rPr lang="nb-NO" sz="1200" kern="1200" dirty="0">
                <a:solidFill>
                  <a:schemeClr val="tx1"/>
                </a:solidFill>
                <a:effectLst/>
                <a:latin typeface="+mn-lt"/>
                <a:ea typeface="+mn-ea"/>
                <a:cs typeface="+mn-cs"/>
              </a:rPr>
              <a:t>utgangspunktet er at alle myndige personer har testasjonsevne. </a:t>
            </a:r>
          </a:p>
          <a:p>
            <a:pPr lvl="0"/>
            <a:r>
              <a:rPr lang="nb-NO" sz="1200" kern="1200" dirty="0">
                <a:solidFill>
                  <a:schemeClr val="tx1"/>
                </a:solidFill>
                <a:effectLst/>
                <a:latin typeface="+mn-lt"/>
                <a:ea typeface="+mn-ea"/>
                <a:cs typeface="+mn-cs"/>
              </a:rPr>
              <a:t>  </a:t>
            </a:r>
          </a:p>
          <a:p>
            <a:pPr lvl="0"/>
            <a:r>
              <a:rPr lang="nb-NO" sz="1200" kern="1200" dirty="0">
                <a:solidFill>
                  <a:schemeClr val="tx1"/>
                </a:solidFill>
                <a:effectLst/>
                <a:latin typeface="+mn-lt"/>
                <a:ea typeface="+mn-ea"/>
                <a:cs typeface="+mn-cs"/>
              </a:rPr>
              <a:t>Gjør det enkelt:  </a:t>
            </a:r>
          </a:p>
          <a:p>
            <a:r>
              <a:rPr lang="nb-NO" sz="1200" kern="1200" dirty="0">
                <a:solidFill>
                  <a:schemeClr val="tx1"/>
                </a:solidFill>
                <a:effectLst/>
                <a:latin typeface="+mn-lt"/>
                <a:ea typeface="+mn-ea"/>
                <a:cs typeface="+mn-cs"/>
              </a:rPr>
              <a:t>  - Testament er ugyldig hvis den som skrev det «på grunn av sinnslidelse, demens, rus eller annen psykisk funksjonsnedsettelse på testasjonstidspunktet ikke hadde evne til å forstå eller vurdere disposisjonen.»   </a:t>
            </a:r>
          </a:p>
          <a:p>
            <a:endParaRPr lang="nb-NO" sz="1200" kern="1200" dirty="0">
              <a:solidFill>
                <a:schemeClr val="tx1"/>
              </a:solidFill>
              <a:effectLst/>
              <a:latin typeface="+mn-lt"/>
              <a:ea typeface="+mn-ea"/>
              <a:cs typeface="+mn-cs"/>
            </a:endParaRPr>
          </a:p>
          <a:p>
            <a:pPr lvl="0"/>
            <a:r>
              <a:rPr lang="nb-NO" sz="1200" kern="1200" dirty="0">
                <a:solidFill>
                  <a:schemeClr val="tx1"/>
                </a:solidFill>
                <a:effectLst/>
                <a:latin typeface="+mn-lt"/>
                <a:ea typeface="+mn-ea"/>
                <a:cs typeface="+mn-cs"/>
              </a:rPr>
              <a:t>det «skal mye til» før et testament blir kjent ugyldig av denne grunnen, og at legeattest kan være lurt ved tvil.   </a:t>
            </a:r>
          </a:p>
          <a:p>
            <a:pPr lvl="0"/>
            <a:r>
              <a:rPr lang="nb-NO" sz="1200" kern="1200" dirty="0">
                <a:solidFill>
                  <a:schemeClr val="tx1"/>
                </a:solidFill>
                <a:effectLst/>
                <a:latin typeface="+mn-lt"/>
                <a:ea typeface="+mn-ea"/>
                <a:cs typeface="+mn-cs"/>
              </a:rPr>
              <a:t>Knytt til praksis: Mange med utviklingshemming kan lage gyldige testamenter hvis de får god forklaring og støtte, og man dokumenterer at de forstår hovedpoengene.</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30</a:t>
            </a:fld>
            <a:endParaRPr lang="nb-NO"/>
          </a:p>
        </p:txBody>
      </p:sp>
    </p:spTree>
    <p:extLst>
      <p:ext uri="{BB962C8B-B14F-4D97-AF65-F5344CB8AC3E}">
        <p14:creationId xmlns:p14="http://schemas.microsoft.com/office/powerpoint/2010/main" val="3597953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32</a:t>
            </a:fld>
            <a:endParaRPr lang="nb-NO"/>
          </a:p>
        </p:txBody>
      </p:sp>
    </p:spTree>
    <p:extLst>
      <p:ext uri="{BB962C8B-B14F-4D97-AF65-F5344CB8AC3E}">
        <p14:creationId xmlns:p14="http://schemas.microsoft.com/office/powerpoint/2010/main" val="485964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lvl="0"/>
            <a:r>
              <a:rPr lang="nb-NO" sz="1200" kern="1200" dirty="0">
                <a:solidFill>
                  <a:schemeClr val="tx1"/>
                </a:solidFill>
                <a:effectLst/>
                <a:latin typeface="+mn-lt"/>
                <a:ea typeface="+mn-ea"/>
                <a:cs typeface="+mn-cs"/>
              </a:rPr>
              <a:t>Ta utgangspunkt i kriteriene: den som skal bli verge må være «egnet», samtykke og ikke selv være under vergemål.   </a:t>
            </a:r>
          </a:p>
          <a:p>
            <a:pPr lvl="0"/>
            <a:r>
              <a:rPr lang="nb-NO" sz="1200" kern="1200" dirty="0">
                <a:solidFill>
                  <a:schemeClr val="tx1"/>
                </a:solidFill>
                <a:effectLst/>
                <a:latin typeface="+mn-lt"/>
                <a:ea typeface="+mn-ea"/>
                <a:cs typeface="+mn-cs"/>
              </a:rPr>
              <a:t>Forklar kort hva «egnet» kan innebære: økonomisk orden, tid, god relasjon, forstår rollen.  </a:t>
            </a:r>
          </a:p>
          <a:p>
            <a:pPr lvl="0"/>
            <a:r>
              <a:rPr lang="nb-NO" sz="1200" kern="1200" dirty="0">
                <a:solidFill>
                  <a:schemeClr val="tx1"/>
                </a:solidFill>
                <a:effectLst/>
                <a:latin typeface="+mn-lt"/>
                <a:ea typeface="+mn-ea"/>
                <a:cs typeface="+mn-cs"/>
              </a:rPr>
              <a:t>Forklar nærstående verge – ektefelle/samboer eller foreldre kan være verge, men Statsforvalteren vurderer om det er uenighet i familien.   </a:t>
            </a:r>
          </a:p>
        </p:txBody>
      </p:sp>
      <p:sp>
        <p:nvSpPr>
          <p:cNvPr id="4" name="Plassholder for lysbildenummer 3"/>
          <p:cNvSpPr>
            <a:spLocks noGrp="1"/>
          </p:cNvSpPr>
          <p:nvPr>
            <p:ph type="sldNum" sz="quarter" idx="5"/>
          </p:nvPr>
        </p:nvSpPr>
        <p:spPr/>
        <p:txBody>
          <a:bodyPr/>
          <a:lstStyle/>
          <a:p>
            <a:fld id="{669C052E-3B39-4F06-8056-5D6D71324094}" type="slidenum">
              <a:rPr lang="nb-NO" smtClean="0"/>
              <a:t>5</a:t>
            </a:fld>
            <a:endParaRPr lang="nb-NO"/>
          </a:p>
        </p:txBody>
      </p:sp>
    </p:spTree>
    <p:extLst>
      <p:ext uri="{BB962C8B-B14F-4D97-AF65-F5344CB8AC3E}">
        <p14:creationId xmlns:p14="http://schemas.microsoft.com/office/powerpoint/2010/main" val="2097385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lvl="0"/>
            <a:r>
              <a:rPr lang="nb-NO" sz="1200" kern="1200" dirty="0">
                <a:solidFill>
                  <a:schemeClr val="tx1"/>
                </a:solidFill>
                <a:effectLst/>
                <a:latin typeface="+mn-lt"/>
                <a:ea typeface="+mn-ea"/>
                <a:cs typeface="+mn-cs"/>
              </a:rPr>
              <a:t>Forklar at både personen selv og pårørende kan be om opphør eller bytte av verge (dersom personen trenger bistand til dette) .   </a:t>
            </a:r>
          </a:p>
          <a:p>
            <a:pPr lvl="0"/>
            <a:r>
              <a:rPr lang="nb-NO" sz="1200" kern="1200" dirty="0">
                <a:solidFill>
                  <a:schemeClr val="tx1"/>
                </a:solidFill>
                <a:effectLst/>
                <a:latin typeface="+mn-lt"/>
                <a:ea typeface="+mn-ea"/>
                <a:cs typeface="+mn-cs"/>
              </a:rPr>
              <a:t>Understrek: hvis personen har beslutningskompetanse og trekker samtykket til vergemål, skal vergemålet oppheves.   </a:t>
            </a:r>
          </a:p>
          <a:p>
            <a:pPr lvl="0"/>
            <a:r>
              <a:rPr lang="nb-NO" sz="1200" kern="1200" dirty="0">
                <a:solidFill>
                  <a:schemeClr val="tx1"/>
                </a:solidFill>
                <a:effectLst/>
                <a:latin typeface="+mn-lt"/>
                <a:ea typeface="+mn-ea"/>
                <a:cs typeface="+mn-cs"/>
              </a:rPr>
              <a:t>Forklar at det kan klages på avgjørelser fra Statsforvalteren (enkeltvedtak).   </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6</a:t>
            </a:fld>
            <a:endParaRPr lang="nb-NO"/>
          </a:p>
        </p:txBody>
      </p:sp>
    </p:spTree>
    <p:extLst>
      <p:ext uri="{BB962C8B-B14F-4D97-AF65-F5344CB8AC3E}">
        <p14:creationId xmlns:p14="http://schemas.microsoft.com/office/powerpoint/2010/main" val="1553049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 Forklar at mange instanser krever en slik vergefullmakt, selv om Statsforvalterens vedtak om vergemål finnes.  </a:t>
            </a:r>
          </a:p>
          <a:p>
            <a:r>
              <a:rPr lang="nb-NO" dirty="0"/>
              <a:t>● Poengter at vergefullmakten begrenser hva vergen kan gjøre – det gir forutsigbarhet og kontroll.</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8</a:t>
            </a:fld>
            <a:endParaRPr lang="nb-NO"/>
          </a:p>
        </p:txBody>
      </p:sp>
    </p:spTree>
    <p:extLst>
      <p:ext uri="{BB962C8B-B14F-4D97-AF65-F5344CB8AC3E}">
        <p14:creationId xmlns:p14="http://schemas.microsoft.com/office/powerpoint/2010/main" val="2873165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Det har vært kritikk i media fordi: </a:t>
            </a:r>
          </a:p>
          <a:p>
            <a:pPr lvl="1"/>
            <a:r>
              <a:rPr lang="nb-NO" dirty="0"/>
              <a:t>personer under vergemål ofte mister muligheten til å bruke egen </a:t>
            </a:r>
            <a:r>
              <a:rPr lang="nb-NO" dirty="0" err="1"/>
              <a:t>BankID</a:t>
            </a:r>
            <a:endParaRPr lang="nb-NO" dirty="0"/>
          </a:p>
          <a:p>
            <a:pPr lvl="1"/>
            <a:r>
              <a:rPr lang="nb-NO" dirty="0"/>
              <a:t>verger presses til å bruke egne løsninger, i stedet for at systemet tilpasses.</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200" b="1" i="0" kern="1200" dirty="0">
                <a:solidFill>
                  <a:schemeClr val="tx1"/>
                </a:solidFill>
                <a:effectLst/>
                <a:latin typeface="+mn-lt"/>
                <a:ea typeface="+mn-ea"/>
                <a:cs typeface="+mn-cs"/>
              </a:rPr>
              <a:t>Fremtidsfullmakt:</a:t>
            </a:r>
            <a:r>
              <a:rPr lang="nb-NO" sz="1200" b="0" i="0" kern="1200" dirty="0">
                <a:solidFill>
                  <a:schemeClr val="tx1"/>
                </a:solidFill>
                <a:effectLst/>
                <a:latin typeface="+mn-lt"/>
                <a:ea typeface="+mn-ea"/>
                <a:cs typeface="+mn-cs"/>
              </a:rPr>
              <a:t> En disposisjonsfullmakt bortfaller hvis personen som gir fullmakt, mister evnen til å forstå avtalen på grunn av sykdom. Derfor kan det være lurt å også opprette en «</a:t>
            </a:r>
            <a:r>
              <a:rPr lang="nb-NO" sz="1200" b="0" i="0" kern="1200" dirty="0">
                <a:solidFill>
                  <a:schemeClr val="tx1"/>
                </a:solidFill>
                <a:effectLst/>
                <a:latin typeface="+mn-lt"/>
                <a:ea typeface="+mn-ea"/>
                <a:cs typeface="+mn-cs"/>
                <a:hlinkClick r:id="rId3"/>
              </a:rPr>
              <a:t>fremtidsfullmakt</a:t>
            </a:r>
            <a:r>
              <a:rPr lang="nb-NO" sz="1200" b="0" i="0" kern="1200" dirty="0">
                <a:solidFill>
                  <a:schemeClr val="tx1"/>
                </a:solidFill>
                <a:effectLst/>
                <a:latin typeface="+mn-lt"/>
                <a:ea typeface="+mn-ea"/>
                <a:cs typeface="+mn-cs"/>
              </a:rPr>
              <a:t>» for å dekke fremtidige behov. </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9</a:t>
            </a:fld>
            <a:endParaRPr lang="nb-NO"/>
          </a:p>
        </p:txBody>
      </p:sp>
    </p:spTree>
    <p:extLst>
      <p:ext uri="{BB962C8B-B14F-4D97-AF65-F5344CB8AC3E}">
        <p14:creationId xmlns:p14="http://schemas.microsoft.com/office/powerpoint/2010/main" val="1908955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Vergen skal følge vergemålsloven og det som står i vedtaket/fullmakten fra Statsforvalteren: «Verge har rett til opplysninger som er nødvendig for å gjennomføre oppgaver angitt i fullmakten» og kan disponere inntekter og inngå avtaler som husleie, kjøp/leie av varer og tjenester. 2 Samtidig: Pengene tilhører personen under vergemål. Vergen kan ikke bruke pengene til seg selv. Du kan koble til fremtidsfullmakt: Der kan man på forhånd skrive ganske likt – at fullmektigen får «rett til å disponere bankkontoer, inngå avtale om betalingstjenester» osv. 3</a:t>
            </a:r>
          </a:p>
          <a:p>
            <a:endParaRPr lang="nb-NO" dirty="0"/>
          </a:p>
          <a:p>
            <a:r>
              <a:rPr lang="nb-NO" sz="1200" b="0" i="0" kern="1200" dirty="0">
                <a:solidFill>
                  <a:schemeClr val="tx1"/>
                </a:solidFill>
                <a:effectLst/>
                <a:latin typeface="+mn-lt"/>
                <a:ea typeface="+mn-ea"/>
                <a:cs typeface="+mn-cs"/>
              </a:rPr>
              <a:t>Når barn har finansielle eiendeler som overstiger </a:t>
            </a:r>
            <a:r>
              <a:rPr lang="nb-NO" sz="1200" b="0" i="0" u="none" strike="noStrike" kern="1200" dirty="0">
                <a:solidFill>
                  <a:schemeClr val="tx1"/>
                </a:solidFill>
                <a:effectLst/>
                <a:latin typeface="+mn-lt"/>
                <a:ea typeface="+mn-ea"/>
                <a:cs typeface="+mn-cs"/>
                <a:hlinkClick r:id="rId3"/>
              </a:rPr>
              <a:t>to ganger folketrygdens grunnbeløp</a:t>
            </a:r>
            <a:r>
              <a:rPr lang="nb-NO" sz="1200" b="0" i="0" kern="1200" dirty="0">
                <a:solidFill>
                  <a:schemeClr val="tx1"/>
                </a:solidFill>
                <a:effectLst/>
                <a:latin typeface="+mn-lt"/>
                <a:ea typeface="+mn-ea"/>
                <a:cs typeface="+mn-cs"/>
              </a:rPr>
              <a:t> (G), skal SF forvalte eiendelene.</a:t>
            </a:r>
          </a:p>
          <a:p>
            <a:endParaRPr lang="nb-NO" sz="1200" b="0" i="0" kern="1200" dirty="0">
              <a:solidFill>
                <a:schemeClr val="tx1"/>
              </a:solidFill>
              <a:effectLst/>
              <a:latin typeface="+mn-lt"/>
              <a:ea typeface="+mn-ea"/>
              <a:cs typeface="+mn-cs"/>
            </a:endParaRPr>
          </a:p>
          <a:p>
            <a:r>
              <a:rPr lang="nb-NO" sz="1200" b="0" i="0" kern="1200" dirty="0">
                <a:solidFill>
                  <a:schemeClr val="tx1"/>
                </a:solidFill>
                <a:effectLst/>
                <a:latin typeface="+mn-lt"/>
                <a:ea typeface="+mn-ea"/>
                <a:cs typeface="+mn-cs"/>
              </a:rPr>
              <a:t>SF kan likevel, i særlige tilfeller, bestemme at også midler med verdi under 2 G skal forvaltes av dem. SF kan også bestemmes at vi skal avstå fra å forvalte midler selv om verdien er over 2 G. SF kan likevel, i særlige tilfeller, bestemme at også midler med verdi under 2 G skal forvaltes av dem. SF kan også bestemmes at vi skal avstå fra å forvalte midler selv om verdien er over 2 G.</a:t>
            </a:r>
          </a:p>
          <a:p>
            <a:endParaRPr lang="nb-NO" sz="1200" b="0" i="0" kern="1200" dirty="0">
              <a:solidFill>
                <a:schemeClr val="tx1"/>
              </a:solidFill>
              <a:effectLst/>
              <a:latin typeface="+mn-lt"/>
              <a:ea typeface="+mn-ea"/>
              <a:cs typeface="+mn-cs"/>
            </a:endParaRPr>
          </a:p>
          <a:p>
            <a:r>
              <a:rPr lang="nb-NO" sz="1200" b="0" i="0" kern="1200" dirty="0">
                <a:solidFill>
                  <a:schemeClr val="tx1"/>
                </a:solidFill>
                <a:effectLst/>
                <a:latin typeface="+mn-lt"/>
                <a:ea typeface="+mn-ea"/>
                <a:cs typeface="+mn-cs"/>
              </a:rPr>
              <a:t>Hvis du ønsker å bruke av midlene som står på kapitalkonto, sender du søknad til SF. Søknadskjema for elektronisk innsending finner du </a:t>
            </a:r>
            <a:r>
              <a:rPr lang="nb-NO" sz="1200" b="0" i="0" u="none" strike="noStrike" kern="1200" dirty="0">
                <a:solidFill>
                  <a:schemeClr val="tx1"/>
                </a:solidFill>
                <a:effectLst/>
                <a:latin typeface="+mn-lt"/>
                <a:ea typeface="+mn-ea"/>
                <a:cs typeface="+mn-cs"/>
                <a:hlinkClick r:id="rId4"/>
              </a:rPr>
              <a:t>her (altinn.no).</a:t>
            </a:r>
            <a:endParaRPr lang="nb-NO" sz="1200" b="0" i="0" u="none" strike="noStrike" kern="1200" dirty="0">
              <a:solidFill>
                <a:schemeClr val="tx1"/>
              </a:solidFill>
              <a:effectLst/>
              <a:latin typeface="+mn-lt"/>
              <a:ea typeface="+mn-ea"/>
              <a:cs typeface="+mn-cs"/>
            </a:endParaRPr>
          </a:p>
          <a:p>
            <a:endParaRPr lang="nb-NO" sz="1200" b="0" i="0" u="none" strike="noStrike" kern="1200" dirty="0">
              <a:solidFill>
                <a:schemeClr val="tx1"/>
              </a:solidFill>
              <a:effectLst/>
              <a:latin typeface="+mn-lt"/>
              <a:ea typeface="+mn-ea"/>
              <a:cs typeface="+mn-cs"/>
            </a:endParaRPr>
          </a:p>
          <a:p>
            <a:r>
              <a:rPr lang="nb-NO" sz="1200" b="0" i="0" kern="1200" dirty="0">
                <a:solidFill>
                  <a:schemeClr val="tx1"/>
                </a:solidFill>
                <a:effectLst/>
                <a:latin typeface="+mn-lt"/>
                <a:ea typeface="+mn-ea"/>
                <a:cs typeface="+mn-cs"/>
              </a:rPr>
              <a:t>Forutsetning for å få søknaden godkjent er at bruken av midlene går til anskaffelse av varer eller tjenester for den personen som har verge, og at dette ikke strider mot hans eller hennes interesser. Dersom søknaden innvilges, vil vi overføre beløpet fra kapitalkonto til vergekonto.</a:t>
            </a:r>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10</a:t>
            </a:fld>
            <a:endParaRPr lang="nb-NO"/>
          </a:p>
        </p:txBody>
      </p:sp>
    </p:spTree>
    <p:extLst>
      <p:ext uri="{BB962C8B-B14F-4D97-AF65-F5344CB8AC3E}">
        <p14:creationId xmlns:p14="http://schemas.microsoft.com/office/powerpoint/2010/main" val="715461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https://www.advokatbladet.no/forbrukerrettigheter-rente-vergemal/praksisen-er-skammelig/235974 </a:t>
            </a:r>
          </a:p>
          <a:p>
            <a:endParaRPr lang="nb-NO" dirty="0"/>
          </a:p>
          <a:p>
            <a:r>
              <a:rPr lang="nb-NO" sz="1200" b="0" i="0" kern="1200" dirty="0">
                <a:solidFill>
                  <a:schemeClr val="tx1"/>
                </a:solidFill>
                <a:effectLst/>
                <a:latin typeface="+mn-lt"/>
                <a:ea typeface="+mn-ea"/>
                <a:cs typeface="+mn-cs"/>
              </a:rPr>
              <a:t>Gjennom flere artikler har DN avslørt at en rekke personer satt under vergemål har fått vesentlig dårligere rente enn bankenes øvrige kunder.</a:t>
            </a:r>
          </a:p>
          <a:p>
            <a:r>
              <a:rPr lang="nb-NO" sz="1200" b="0" i="0" kern="1200" dirty="0">
                <a:solidFill>
                  <a:schemeClr val="tx1"/>
                </a:solidFill>
                <a:effectLst/>
                <a:latin typeface="+mn-lt"/>
                <a:ea typeface="+mn-ea"/>
                <a:cs typeface="+mn-cs"/>
              </a:rPr>
              <a:t>Blant annet skal Sparebank 1 Nord-Norge ha gitt personer med verge en flytende rente på 0,15 prosent, mens de tilbød sine vanlige kunder en rente på 2,35 prosent på sparekonto.</a:t>
            </a:r>
          </a:p>
          <a:p>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11</a:t>
            </a:fld>
            <a:endParaRPr lang="nb-NO"/>
          </a:p>
        </p:txBody>
      </p:sp>
    </p:spTree>
    <p:extLst>
      <p:ext uri="{BB962C8B-B14F-4D97-AF65-F5344CB8AC3E}">
        <p14:creationId xmlns:p14="http://schemas.microsoft.com/office/powerpoint/2010/main" val="2611808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kern="1200" dirty="0">
                <a:solidFill>
                  <a:schemeClr val="tx1"/>
                </a:solidFill>
                <a:effectLst/>
                <a:latin typeface="+mn-lt"/>
                <a:ea typeface="+mn-ea"/>
                <a:cs typeface="+mn-cs"/>
              </a:rPr>
              <a:t> - Personen beholder sin selvbestemmelse fullt ut  </a:t>
            </a:r>
          </a:p>
          <a:p>
            <a:r>
              <a:rPr lang="nb-NO" sz="1200" kern="1200" dirty="0">
                <a:solidFill>
                  <a:schemeClr val="tx1"/>
                </a:solidFill>
                <a:effectLst/>
                <a:latin typeface="+mn-lt"/>
                <a:ea typeface="+mn-ea"/>
                <a:cs typeface="+mn-cs"/>
              </a:rPr>
              <a:t>  - Gir konkret hjelp på utvalgte områder  </a:t>
            </a:r>
          </a:p>
          <a:p>
            <a:r>
              <a:rPr lang="nb-NO" sz="1200" kern="1200" dirty="0">
                <a:solidFill>
                  <a:schemeClr val="tx1"/>
                </a:solidFill>
                <a:effectLst/>
                <a:latin typeface="+mn-lt"/>
                <a:ea typeface="+mn-ea"/>
                <a:cs typeface="+mn-cs"/>
              </a:rPr>
              <a:t>  - Kan være nok for mange, særlig der personen forstår en del, men trenger praktisk støtte.</a:t>
            </a:r>
            <a:endParaRPr lang="nb-NO" dirty="0"/>
          </a:p>
        </p:txBody>
      </p:sp>
      <p:sp>
        <p:nvSpPr>
          <p:cNvPr id="4" name="Plassholder for lysbildenummer 3"/>
          <p:cNvSpPr>
            <a:spLocks noGrp="1"/>
          </p:cNvSpPr>
          <p:nvPr>
            <p:ph type="sldNum" sz="quarter" idx="5"/>
          </p:nvPr>
        </p:nvSpPr>
        <p:spPr/>
        <p:txBody>
          <a:bodyPr/>
          <a:lstStyle/>
          <a:p>
            <a:fld id="{669C052E-3B39-4F06-8056-5D6D71324094}" type="slidenum">
              <a:rPr lang="nb-NO" smtClean="0"/>
              <a:t>12</a:t>
            </a:fld>
            <a:endParaRPr lang="nb-NO"/>
          </a:p>
        </p:txBody>
      </p:sp>
    </p:spTree>
    <p:extLst>
      <p:ext uri="{BB962C8B-B14F-4D97-AF65-F5344CB8AC3E}">
        <p14:creationId xmlns:p14="http://schemas.microsoft.com/office/powerpoint/2010/main" val="38973018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sv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tellysbilde_anim">
    <p:spTree>
      <p:nvGrpSpPr>
        <p:cNvPr id="1" name=""/>
        <p:cNvGrpSpPr/>
        <p:nvPr/>
      </p:nvGrpSpPr>
      <p:grpSpPr>
        <a:xfrm>
          <a:off x="0" y="0"/>
          <a:ext cx="0" cy="0"/>
          <a:chOff x="0" y="0"/>
          <a:chExt cx="0" cy="0"/>
        </a:xfrm>
      </p:grpSpPr>
      <p:pic>
        <p:nvPicPr>
          <p:cNvPr id="11" name="Bilde 10"/>
          <p:cNvPicPr>
            <a:picLocks noChangeAspect="1"/>
          </p:cNvPicPr>
          <p:nvPr userDrawn="1"/>
        </p:nvPicPr>
        <p:blipFill>
          <a:blip r:embed="rId2">
            <a:alphaModFix amt="3000"/>
          </a:blip>
          <a:stretch>
            <a:fillRect/>
          </a:stretch>
        </p:blipFill>
        <p:spPr>
          <a:xfrm>
            <a:off x="-4387899" y="5236423"/>
            <a:ext cx="3990429" cy="2992822"/>
          </a:xfrm>
          <a:prstGeom prst="rect">
            <a:avLst/>
          </a:prstGeom>
        </p:spPr>
      </p:pic>
      <p:sp>
        <p:nvSpPr>
          <p:cNvPr id="12" name="Tittel 1"/>
          <p:cNvSpPr>
            <a:spLocks noGrp="1"/>
          </p:cNvSpPr>
          <p:nvPr>
            <p:ph type="ctrTitle" hasCustomPrompt="1"/>
          </p:nvPr>
        </p:nvSpPr>
        <p:spPr>
          <a:xfrm>
            <a:off x="775313" y="1448271"/>
            <a:ext cx="10903340" cy="1980730"/>
          </a:xfrm>
        </p:spPr>
        <p:txBody>
          <a:bodyPr anchor="ctr">
            <a:noAutofit/>
          </a:bodyPr>
          <a:lstStyle>
            <a:lvl1pPr algn="l">
              <a:defRPr sz="8000" b="0" i="1" cap="none" baseline="0">
                <a:solidFill>
                  <a:srgbClr val="034022"/>
                </a:solidFill>
                <a:latin typeface="+mj-lt"/>
                <a:ea typeface="Cambria" panose="02040503050406030204" pitchFamily="18" charset="0"/>
              </a:defRPr>
            </a:lvl1pPr>
          </a:lstStyle>
          <a:p>
            <a:r>
              <a:rPr lang="en-US" dirty="0" err="1"/>
              <a:t>Overskrift</a:t>
            </a:r>
            <a:r>
              <a:rPr lang="en-US" dirty="0"/>
              <a:t> </a:t>
            </a:r>
            <a:r>
              <a:rPr lang="en-US" dirty="0" err="1"/>
              <a:t>første</a:t>
            </a:r>
            <a:r>
              <a:rPr lang="en-US" dirty="0"/>
              <a:t> slide</a:t>
            </a:r>
            <a:endParaRPr lang="nb-NO" dirty="0"/>
          </a:p>
        </p:txBody>
      </p:sp>
      <p:sp>
        <p:nvSpPr>
          <p:cNvPr id="13" name="Undertittel 2"/>
          <p:cNvSpPr>
            <a:spLocks noGrp="1"/>
          </p:cNvSpPr>
          <p:nvPr>
            <p:ph type="subTitle" idx="1" hasCustomPrompt="1"/>
          </p:nvPr>
        </p:nvSpPr>
        <p:spPr>
          <a:xfrm>
            <a:off x="775314" y="4141053"/>
            <a:ext cx="5320687" cy="1952926"/>
          </a:xfrm>
        </p:spPr>
        <p:txBody>
          <a:bodyPr anchor="b">
            <a:normAutofit/>
          </a:bodyPr>
          <a:lstStyle>
            <a:lvl1pPr marL="0" indent="0" algn="l">
              <a:buNone/>
              <a:defRPr lang="nb-NO" sz="2500" b="0" dirty="0">
                <a:solidFill>
                  <a:srgbClr val="034022"/>
                </a:solidFill>
                <a:latin typeface="+mj-lt"/>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Dato</a:t>
            </a:r>
          </a:p>
          <a:p>
            <a:r>
              <a:rPr lang="en-US" dirty="0" err="1"/>
              <a:t>Navn</a:t>
            </a:r>
            <a:r>
              <a:rPr lang="en-US" dirty="0"/>
              <a:t> </a:t>
            </a:r>
            <a:r>
              <a:rPr lang="en-US" dirty="0" err="1"/>
              <a:t>Navnesen</a:t>
            </a:r>
            <a:endParaRPr lang="en-US" dirty="0"/>
          </a:p>
          <a:p>
            <a:r>
              <a:rPr lang="en-US" dirty="0"/>
              <a:t>Partner</a:t>
            </a:r>
          </a:p>
        </p:txBody>
      </p:sp>
      <p:pic>
        <p:nvPicPr>
          <p:cNvPr id="9" name="Grafikk 8">
            <a:extLst>
              <a:ext uri="{FF2B5EF4-FFF2-40B4-BE49-F238E27FC236}">
                <a16:creationId xmlns:a16="http://schemas.microsoft.com/office/drawing/2014/main" id="{78159609-F73C-2CEC-883F-0085233C3A4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843375" y="4448008"/>
            <a:ext cx="2835278" cy="2835278"/>
          </a:xfrm>
          <a:prstGeom prst="rect">
            <a:avLst/>
          </a:prstGeom>
        </p:spPr>
      </p:pic>
    </p:spTree>
    <p:extLst>
      <p:ext uri="{BB962C8B-B14F-4D97-AF65-F5344CB8AC3E}">
        <p14:creationId xmlns:p14="http://schemas.microsoft.com/office/powerpoint/2010/main" val="326264683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Inndelingsoverskrift">
    <p:bg>
      <p:bgPr>
        <a:solidFill>
          <a:srgbClr val="D4E0EF"/>
        </a:solidFill>
        <a:effectLst/>
      </p:bgPr>
    </p:bg>
    <p:spTree>
      <p:nvGrpSpPr>
        <p:cNvPr id="1" name=""/>
        <p:cNvGrpSpPr/>
        <p:nvPr/>
      </p:nvGrpSpPr>
      <p:grpSpPr>
        <a:xfrm>
          <a:off x="0" y="0"/>
          <a:ext cx="0" cy="0"/>
          <a:chOff x="0" y="0"/>
          <a:chExt cx="0" cy="0"/>
        </a:xfrm>
      </p:grpSpPr>
      <p:sp>
        <p:nvSpPr>
          <p:cNvPr id="8" name="Tittel 1"/>
          <p:cNvSpPr>
            <a:spLocks noGrp="1"/>
          </p:cNvSpPr>
          <p:nvPr>
            <p:ph type="title" hasCustomPrompt="1"/>
          </p:nvPr>
        </p:nvSpPr>
        <p:spPr>
          <a:xfrm>
            <a:off x="853441" y="711200"/>
            <a:ext cx="10644060" cy="1198880"/>
          </a:xfrm>
        </p:spPr>
        <p:txBody>
          <a:bodyPr/>
          <a:lstStyle>
            <a:lvl1pPr>
              <a:defRPr sz="8000" cap="none"/>
            </a:lvl1pPr>
          </a:lstStyle>
          <a:p>
            <a:r>
              <a:rPr lang="nb-NO" dirty="0"/>
              <a:t>Tittel</a:t>
            </a:r>
          </a:p>
        </p:txBody>
      </p:sp>
      <p:sp>
        <p:nvSpPr>
          <p:cNvPr id="9" name="Plassholder for innhold 2"/>
          <p:cNvSpPr>
            <a:spLocks noGrp="1"/>
          </p:cNvSpPr>
          <p:nvPr>
            <p:ph idx="1"/>
          </p:nvPr>
        </p:nvSpPr>
        <p:spPr>
          <a:xfrm>
            <a:off x="853440" y="2062481"/>
            <a:ext cx="5201920" cy="3826255"/>
          </a:xfrm>
        </p:spPr>
        <p:txBody>
          <a:bodyPr>
            <a:normAutofit/>
          </a:bodyPr>
          <a:lstStyle>
            <a:lvl1pPr marL="0" indent="0">
              <a:buNone/>
              <a:defRPr sz="3600"/>
            </a:lvl1pPr>
            <a:lvl2pPr>
              <a:defRPr sz="3600"/>
            </a:lvl2pPr>
            <a:lvl3pPr>
              <a:defRPr sz="3600"/>
            </a:lvl3pPr>
            <a:lvl4pPr>
              <a:defRPr sz="3600"/>
            </a:lvl4pPr>
            <a:lvl5pPr>
              <a:defRPr sz="3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0" name="Plassholder for bilde 7"/>
          <p:cNvSpPr>
            <a:spLocks noGrp="1"/>
          </p:cNvSpPr>
          <p:nvPr>
            <p:ph type="pic" sz="quarter" idx="10"/>
          </p:nvPr>
        </p:nvSpPr>
        <p:spPr>
          <a:xfrm>
            <a:off x="6245013" y="2062481"/>
            <a:ext cx="5252487" cy="3826255"/>
          </a:xfrm>
        </p:spPr>
        <p:txBody>
          <a:bodyPr>
            <a:normAutofit/>
          </a:bodyPr>
          <a:lstStyle>
            <a:lvl1pPr>
              <a:defRPr sz="3600"/>
            </a:lvl1pPr>
          </a:lstStyle>
          <a:p>
            <a:r>
              <a:rPr lang="nb-NO"/>
              <a:t>Klikk på ikonet for å legge til et bilde</a:t>
            </a:r>
            <a:endParaRPr lang="nb-NO" dirty="0"/>
          </a:p>
        </p:txBody>
      </p:sp>
      <p:pic>
        <p:nvPicPr>
          <p:cNvPr id="3" name="Grafikk 2">
            <a:extLst>
              <a:ext uri="{FF2B5EF4-FFF2-40B4-BE49-F238E27FC236}">
                <a16:creationId xmlns:a16="http://schemas.microsoft.com/office/drawing/2014/main" id="{6904ECB9-3EB8-08BB-F7C6-64977F3530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2971616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Tittellysbilde">
    <p:spTree>
      <p:nvGrpSpPr>
        <p:cNvPr id="1" name=""/>
        <p:cNvGrpSpPr/>
        <p:nvPr/>
      </p:nvGrpSpPr>
      <p:grpSpPr>
        <a:xfrm>
          <a:off x="0" y="0"/>
          <a:ext cx="0" cy="0"/>
          <a:chOff x="0" y="0"/>
          <a:chExt cx="0" cy="0"/>
        </a:xfrm>
      </p:grpSpPr>
      <p:pic>
        <p:nvPicPr>
          <p:cNvPr id="11" name="Bilde 10"/>
          <p:cNvPicPr>
            <a:picLocks noChangeAspect="1"/>
          </p:cNvPicPr>
          <p:nvPr userDrawn="1"/>
        </p:nvPicPr>
        <p:blipFill>
          <a:blip r:embed="rId2">
            <a:alphaModFix amt="3000"/>
          </a:blip>
          <a:stretch>
            <a:fillRect/>
          </a:stretch>
        </p:blipFill>
        <p:spPr>
          <a:xfrm>
            <a:off x="-4387899" y="5236423"/>
            <a:ext cx="3990429" cy="2992822"/>
          </a:xfrm>
          <a:prstGeom prst="rect">
            <a:avLst/>
          </a:prstGeom>
        </p:spPr>
      </p:pic>
      <p:sp>
        <p:nvSpPr>
          <p:cNvPr id="13" name="Undertittel 2"/>
          <p:cNvSpPr>
            <a:spLocks noGrp="1"/>
          </p:cNvSpPr>
          <p:nvPr>
            <p:ph type="subTitle" idx="1" hasCustomPrompt="1"/>
          </p:nvPr>
        </p:nvSpPr>
        <p:spPr>
          <a:xfrm>
            <a:off x="1355720" y="2469271"/>
            <a:ext cx="9480559" cy="1919458"/>
          </a:xfrm>
        </p:spPr>
        <p:txBody>
          <a:bodyPr>
            <a:noAutofit/>
          </a:bodyPr>
          <a:lstStyle>
            <a:lvl1pPr marL="0" indent="0" algn="l">
              <a:buNone/>
              <a:defRPr lang="nb-NO" sz="8000" b="0" i="1" spc="60" dirty="0">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Takk for oss!</a:t>
            </a:r>
          </a:p>
        </p:txBody>
      </p:sp>
      <p:sp>
        <p:nvSpPr>
          <p:cNvPr id="3" name="Undertittel 2">
            <a:extLst>
              <a:ext uri="{FF2B5EF4-FFF2-40B4-BE49-F238E27FC236}">
                <a16:creationId xmlns:a16="http://schemas.microsoft.com/office/drawing/2014/main" id="{DF0F11BA-4D21-B5D7-9586-54B4721BB619}"/>
              </a:ext>
            </a:extLst>
          </p:cNvPr>
          <p:cNvSpPr txBox="1">
            <a:spLocks/>
          </p:cNvSpPr>
          <p:nvPr userDrawn="1"/>
        </p:nvSpPr>
        <p:spPr>
          <a:xfrm>
            <a:off x="6401427" y="5538163"/>
            <a:ext cx="3990429" cy="753041"/>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lang="nb-NO" sz="6000" b="0" i="0" kern="1200" spc="60" dirty="0">
                <a:solidFill>
                  <a:srgbClr val="034022"/>
                </a:solidFill>
                <a:latin typeface="Helvetica"/>
                <a:ea typeface="+mn-ea"/>
                <a:cs typeface="Helvetica"/>
              </a:defRPr>
            </a:lvl1pPr>
            <a:lvl2pPr marL="4572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2pPr>
            <a:lvl3pPr marL="9144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3pPr>
            <a:lvl4pPr marL="13716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4pPr>
            <a:lvl5pPr marL="18288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r>
              <a:rPr lang="nb-NO" sz="1400" dirty="0"/>
              <a:t>Advokatfirmaet Lippestad AS</a:t>
            </a:r>
          </a:p>
          <a:p>
            <a:pPr algn="r"/>
            <a:r>
              <a:rPr lang="nb-NO" sz="1400" dirty="0"/>
              <a:t>post@advokatlippestad.no</a:t>
            </a:r>
          </a:p>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400" b="0" i="0" u="none" strike="noStrike" kern="1200" baseline="0" dirty="0">
                <a:solidFill>
                  <a:srgbClr val="034022"/>
                </a:solidFill>
                <a:latin typeface="Helvetica" panose="020B0604020202020204" pitchFamily="34" charset="0"/>
              </a:rPr>
              <a:t>22 94 10 20</a:t>
            </a:r>
          </a:p>
        </p:txBody>
      </p:sp>
      <p:pic>
        <p:nvPicPr>
          <p:cNvPr id="4" name="Grafikk 3">
            <a:extLst>
              <a:ext uri="{FF2B5EF4-FFF2-40B4-BE49-F238E27FC236}">
                <a16:creationId xmlns:a16="http://schemas.microsoft.com/office/drawing/2014/main" id="{AE184AA5-0942-90CE-F4B8-4F571480589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391856" y="5576921"/>
            <a:ext cx="714283" cy="714283"/>
          </a:xfrm>
          <a:prstGeom prst="rect">
            <a:avLst/>
          </a:prstGeom>
        </p:spPr>
      </p:pic>
    </p:spTree>
    <p:extLst>
      <p:ext uri="{BB962C8B-B14F-4D97-AF65-F5344CB8AC3E}">
        <p14:creationId xmlns:p14="http://schemas.microsoft.com/office/powerpoint/2010/main" val="3165016454"/>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Tittellysbilde">
    <p:bg>
      <p:bgPr>
        <a:solidFill>
          <a:srgbClr val="D4E0EF"/>
        </a:solidFill>
        <a:effectLst/>
      </p:bgPr>
    </p:bg>
    <p:spTree>
      <p:nvGrpSpPr>
        <p:cNvPr id="1" name=""/>
        <p:cNvGrpSpPr/>
        <p:nvPr/>
      </p:nvGrpSpPr>
      <p:grpSpPr>
        <a:xfrm>
          <a:off x="0" y="0"/>
          <a:ext cx="0" cy="0"/>
          <a:chOff x="0" y="0"/>
          <a:chExt cx="0" cy="0"/>
        </a:xfrm>
      </p:grpSpPr>
      <p:pic>
        <p:nvPicPr>
          <p:cNvPr id="11" name="Bilde 10"/>
          <p:cNvPicPr>
            <a:picLocks noChangeAspect="1"/>
          </p:cNvPicPr>
          <p:nvPr userDrawn="1"/>
        </p:nvPicPr>
        <p:blipFill>
          <a:blip r:embed="rId2">
            <a:alphaModFix amt="3000"/>
          </a:blip>
          <a:stretch>
            <a:fillRect/>
          </a:stretch>
        </p:blipFill>
        <p:spPr>
          <a:xfrm>
            <a:off x="-4387899" y="5236423"/>
            <a:ext cx="3990429" cy="2992822"/>
          </a:xfrm>
          <a:prstGeom prst="rect">
            <a:avLst/>
          </a:prstGeom>
        </p:spPr>
      </p:pic>
      <p:sp>
        <p:nvSpPr>
          <p:cNvPr id="13" name="Undertittel 2"/>
          <p:cNvSpPr>
            <a:spLocks noGrp="1"/>
          </p:cNvSpPr>
          <p:nvPr>
            <p:ph type="subTitle" idx="1" hasCustomPrompt="1"/>
          </p:nvPr>
        </p:nvSpPr>
        <p:spPr>
          <a:xfrm>
            <a:off x="1356774" y="2469271"/>
            <a:ext cx="9480559" cy="1919458"/>
          </a:xfrm>
        </p:spPr>
        <p:txBody>
          <a:bodyPr>
            <a:noAutofit/>
          </a:bodyPr>
          <a:lstStyle>
            <a:lvl1pPr marL="0" indent="0" algn="l">
              <a:buNone/>
              <a:defRPr lang="nb-NO" sz="8000" b="0" i="1" spc="60" dirty="0">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Takk for oss!</a:t>
            </a:r>
          </a:p>
        </p:txBody>
      </p:sp>
      <p:sp>
        <p:nvSpPr>
          <p:cNvPr id="3" name="Undertittel 2">
            <a:extLst>
              <a:ext uri="{FF2B5EF4-FFF2-40B4-BE49-F238E27FC236}">
                <a16:creationId xmlns:a16="http://schemas.microsoft.com/office/drawing/2014/main" id="{DF0F11BA-4D21-B5D7-9586-54B4721BB619}"/>
              </a:ext>
            </a:extLst>
          </p:cNvPr>
          <p:cNvSpPr txBox="1">
            <a:spLocks/>
          </p:cNvSpPr>
          <p:nvPr userDrawn="1"/>
        </p:nvSpPr>
        <p:spPr>
          <a:xfrm>
            <a:off x="6401427" y="5538163"/>
            <a:ext cx="3990429" cy="753041"/>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lang="nb-NO" sz="6000" b="0" i="0" kern="1200" spc="60" dirty="0">
                <a:solidFill>
                  <a:srgbClr val="034022"/>
                </a:solidFill>
                <a:latin typeface="Helvetica"/>
                <a:ea typeface="+mn-ea"/>
                <a:cs typeface="Helvetica"/>
              </a:defRPr>
            </a:lvl1pPr>
            <a:lvl2pPr marL="4572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2pPr>
            <a:lvl3pPr marL="9144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3pPr>
            <a:lvl4pPr marL="13716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4pPr>
            <a:lvl5pPr marL="18288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r>
              <a:rPr lang="nb-NO" sz="1400" dirty="0"/>
              <a:t>Advokatfirmaet Lippestad AS</a:t>
            </a:r>
          </a:p>
          <a:p>
            <a:pPr algn="r"/>
            <a:r>
              <a:rPr lang="nb-NO" sz="1400" dirty="0"/>
              <a:t>post@advokatlippestad.no</a:t>
            </a:r>
          </a:p>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400" b="0" i="0" u="none" strike="noStrike" kern="1200" baseline="0" dirty="0">
                <a:solidFill>
                  <a:srgbClr val="034022"/>
                </a:solidFill>
                <a:latin typeface="Helvetica" panose="020B0604020202020204" pitchFamily="34" charset="0"/>
              </a:rPr>
              <a:t>22 94 10 20</a:t>
            </a:r>
          </a:p>
        </p:txBody>
      </p:sp>
      <p:pic>
        <p:nvPicPr>
          <p:cNvPr id="4" name="Grafikk 3">
            <a:extLst>
              <a:ext uri="{FF2B5EF4-FFF2-40B4-BE49-F238E27FC236}">
                <a16:creationId xmlns:a16="http://schemas.microsoft.com/office/drawing/2014/main" id="{AE184AA5-0942-90CE-F4B8-4F571480589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391856" y="5576921"/>
            <a:ext cx="714283" cy="714283"/>
          </a:xfrm>
          <a:prstGeom prst="rect">
            <a:avLst/>
          </a:prstGeom>
        </p:spPr>
      </p:pic>
    </p:spTree>
    <p:extLst>
      <p:ext uri="{BB962C8B-B14F-4D97-AF65-F5344CB8AC3E}">
        <p14:creationId xmlns:p14="http://schemas.microsoft.com/office/powerpoint/2010/main" val="1914009080"/>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tellysbilde_anim">
    <p:spTree>
      <p:nvGrpSpPr>
        <p:cNvPr id="1" name=""/>
        <p:cNvGrpSpPr/>
        <p:nvPr/>
      </p:nvGrpSpPr>
      <p:grpSpPr>
        <a:xfrm>
          <a:off x="0" y="0"/>
          <a:ext cx="0" cy="0"/>
          <a:chOff x="0" y="0"/>
          <a:chExt cx="0" cy="0"/>
        </a:xfrm>
      </p:grpSpPr>
      <p:pic>
        <p:nvPicPr>
          <p:cNvPr id="11" name="Bilde 10"/>
          <p:cNvPicPr>
            <a:picLocks noChangeAspect="1"/>
          </p:cNvPicPr>
          <p:nvPr userDrawn="1"/>
        </p:nvPicPr>
        <p:blipFill>
          <a:blip r:embed="rId2">
            <a:alphaModFix amt="3000"/>
          </a:blip>
          <a:stretch>
            <a:fillRect/>
          </a:stretch>
        </p:blipFill>
        <p:spPr>
          <a:xfrm>
            <a:off x="-4387899" y="5236423"/>
            <a:ext cx="3990429" cy="2992822"/>
          </a:xfrm>
          <a:prstGeom prst="rect">
            <a:avLst/>
          </a:prstGeom>
        </p:spPr>
      </p:pic>
      <p:sp>
        <p:nvSpPr>
          <p:cNvPr id="12" name="Tittel 1"/>
          <p:cNvSpPr>
            <a:spLocks noGrp="1"/>
          </p:cNvSpPr>
          <p:nvPr>
            <p:ph type="ctrTitle" hasCustomPrompt="1"/>
          </p:nvPr>
        </p:nvSpPr>
        <p:spPr>
          <a:xfrm>
            <a:off x="775313" y="1448271"/>
            <a:ext cx="10903340" cy="1980730"/>
          </a:xfrm>
        </p:spPr>
        <p:txBody>
          <a:bodyPr anchor="ctr">
            <a:noAutofit/>
          </a:bodyPr>
          <a:lstStyle>
            <a:lvl1pPr algn="l">
              <a:defRPr sz="8000" b="0" i="1" cap="none" baseline="0">
                <a:solidFill>
                  <a:srgbClr val="034022"/>
                </a:solidFill>
                <a:latin typeface="+mj-lt"/>
                <a:ea typeface="Cambria" panose="02040503050406030204" pitchFamily="18" charset="0"/>
              </a:defRPr>
            </a:lvl1pPr>
          </a:lstStyle>
          <a:p>
            <a:r>
              <a:rPr lang="en-US" dirty="0" err="1"/>
              <a:t>Overskrift</a:t>
            </a:r>
            <a:r>
              <a:rPr lang="en-US" dirty="0"/>
              <a:t> </a:t>
            </a:r>
            <a:r>
              <a:rPr lang="en-US" dirty="0" err="1"/>
              <a:t>første</a:t>
            </a:r>
            <a:r>
              <a:rPr lang="en-US" dirty="0"/>
              <a:t> slide</a:t>
            </a:r>
            <a:endParaRPr lang="nb-NO" dirty="0"/>
          </a:p>
        </p:txBody>
      </p:sp>
      <p:sp>
        <p:nvSpPr>
          <p:cNvPr id="13" name="Undertittel 2"/>
          <p:cNvSpPr>
            <a:spLocks noGrp="1"/>
          </p:cNvSpPr>
          <p:nvPr>
            <p:ph type="subTitle" idx="1" hasCustomPrompt="1"/>
          </p:nvPr>
        </p:nvSpPr>
        <p:spPr>
          <a:xfrm>
            <a:off x="775314" y="4141053"/>
            <a:ext cx="5320687" cy="1952926"/>
          </a:xfrm>
        </p:spPr>
        <p:txBody>
          <a:bodyPr anchor="b">
            <a:normAutofit/>
          </a:bodyPr>
          <a:lstStyle>
            <a:lvl1pPr marL="0" indent="0" algn="l">
              <a:buNone/>
              <a:defRPr lang="nb-NO" sz="2500" b="0" dirty="0">
                <a:solidFill>
                  <a:srgbClr val="034022"/>
                </a:solidFill>
                <a:latin typeface="+mj-lt"/>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Dato</a:t>
            </a:r>
          </a:p>
          <a:p>
            <a:r>
              <a:rPr lang="en-US" dirty="0" err="1"/>
              <a:t>Navn</a:t>
            </a:r>
            <a:r>
              <a:rPr lang="en-US" dirty="0"/>
              <a:t> </a:t>
            </a:r>
            <a:r>
              <a:rPr lang="en-US" dirty="0" err="1"/>
              <a:t>Navnesen</a:t>
            </a:r>
            <a:endParaRPr lang="en-US" dirty="0"/>
          </a:p>
          <a:p>
            <a:r>
              <a:rPr lang="en-US" dirty="0"/>
              <a:t>Partner</a:t>
            </a:r>
          </a:p>
        </p:txBody>
      </p:sp>
      <p:pic>
        <p:nvPicPr>
          <p:cNvPr id="9" name="Grafikk 8">
            <a:extLst>
              <a:ext uri="{FF2B5EF4-FFF2-40B4-BE49-F238E27FC236}">
                <a16:creationId xmlns:a16="http://schemas.microsoft.com/office/drawing/2014/main" id="{78159609-F73C-2CEC-883F-0085233C3A4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843375" y="4448008"/>
            <a:ext cx="2835278" cy="2835278"/>
          </a:xfrm>
          <a:prstGeom prst="rect">
            <a:avLst/>
          </a:prstGeom>
        </p:spPr>
      </p:pic>
    </p:spTree>
    <p:extLst>
      <p:ext uri="{BB962C8B-B14F-4D97-AF65-F5344CB8AC3E}">
        <p14:creationId xmlns:p14="http://schemas.microsoft.com/office/powerpoint/2010/main" val="3136956434"/>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tellysbilde_anim">
    <p:bg>
      <p:bgPr>
        <a:solidFill>
          <a:srgbClr val="D4E0EF"/>
        </a:solidFill>
        <a:effectLst/>
      </p:bgPr>
    </p:bg>
    <p:spTree>
      <p:nvGrpSpPr>
        <p:cNvPr id="1" name=""/>
        <p:cNvGrpSpPr/>
        <p:nvPr/>
      </p:nvGrpSpPr>
      <p:grpSpPr>
        <a:xfrm>
          <a:off x="0" y="0"/>
          <a:ext cx="0" cy="0"/>
          <a:chOff x="0" y="0"/>
          <a:chExt cx="0" cy="0"/>
        </a:xfrm>
      </p:grpSpPr>
      <p:pic>
        <p:nvPicPr>
          <p:cNvPr id="11" name="Bilde 10"/>
          <p:cNvPicPr>
            <a:picLocks noChangeAspect="1"/>
          </p:cNvPicPr>
          <p:nvPr userDrawn="1"/>
        </p:nvPicPr>
        <p:blipFill>
          <a:blip r:embed="rId2">
            <a:alphaModFix amt="3000"/>
          </a:blip>
          <a:stretch>
            <a:fillRect/>
          </a:stretch>
        </p:blipFill>
        <p:spPr>
          <a:xfrm>
            <a:off x="-4387899" y="5236423"/>
            <a:ext cx="3990429" cy="2992822"/>
          </a:xfrm>
          <a:prstGeom prst="rect">
            <a:avLst/>
          </a:prstGeom>
        </p:spPr>
      </p:pic>
      <p:sp>
        <p:nvSpPr>
          <p:cNvPr id="12" name="Tittel 1"/>
          <p:cNvSpPr>
            <a:spLocks noGrp="1"/>
          </p:cNvSpPr>
          <p:nvPr>
            <p:ph type="ctrTitle" hasCustomPrompt="1"/>
          </p:nvPr>
        </p:nvSpPr>
        <p:spPr>
          <a:xfrm>
            <a:off x="775313" y="1448271"/>
            <a:ext cx="10903340" cy="1980730"/>
          </a:xfrm>
        </p:spPr>
        <p:txBody>
          <a:bodyPr anchor="ctr">
            <a:noAutofit/>
          </a:bodyPr>
          <a:lstStyle>
            <a:lvl1pPr algn="l">
              <a:defRPr sz="7000" b="0" i="1" cap="none" baseline="0">
                <a:solidFill>
                  <a:srgbClr val="034022"/>
                </a:solidFill>
                <a:latin typeface="+mj-lt"/>
                <a:ea typeface="Cambria" panose="02040503050406030204" pitchFamily="18" charset="0"/>
              </a:defRPr>
            </a:lvl1pPr>
          </a:lstStyle>
          <a:p>
            <a:r>
              <a:rPr lang="en-US" dirty="0"/>
              <a:t>OVERSKRIFT FØRSTE SLIDE</a:t>
            </a:r>
            <a:endParaRPr lang="nb-NO" dirty="0"/>
          </a:p>
        </p:txBody>
      </p:sp>
      <p:sp>
        <p:nvSpPr>
          <p:cNvPr id="13" name="Undertittel 2"/>
          <p:cNvSpPr>
            <a:spLocks noGrp="1"/>
          </p:cNvSpPr>
          <p:nvPr>
            <p:ph type="subTitle" idx="1" hasCustomPrompt="1"/>
          </p:nvPr>
        </p:nvSpPr>
        <p:spPr>
          <a:xfrm>
            <a:off x="775314" y="4141053"/>
            <a:ext cx="5320687" cy="1952926"/>
          </a:xfrm>
        </p:spPr>
        <p:txBody>
          <a:bodyPr anchor="b">
            <a:normAutofit/>
          </a:bodyPr>
          <a:lstStyle>
            <a:lvl1pPr marL="0" indent="0" algn="l">
              <a:buNone/>
              <a:defRPr lang="nb-NO" sz="2500" b="0" dirty="0">
                <a:solidFill>
                  <a:srgbClr val="034022"/>
                </a:solidFill>
                <a:latin typeface="+mj-lt"/>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Dato</a:t>
            </a:r>
          </a:p>
          <a:p>
            <a:r>
              <a:rPr lang="en-US" dirty="0" err="1"/>
              <a:t>Navn</a:t>
            </a:r>
            <a:r>
              <a:rPr lang="en-US" dirty="0"/>
              <a:t> </a:t>
            </a:r>
            <a:r>
              <a:rPr lang="en-US" dirty="0" err="1"/>
              <a:t>Navnesen</a:t>
            </a:r>
            <a:endParaRPr lang="en-US" dirty="0"/>
          </a:p>
          <a:p>
            <a:r>
              <a:rPr lang="en-US" dirty="0"/>
              <a:t>Partner</a:t>
            </a:r>
          </a:p>
        </p:txBody>
      </p:sp>
      <p:pic>
        <p:nvPicPr>
          <p:cNvPr id="9" name="Grafikk 8">
            <a:extLst>
              <a:ext uri="{FF2B5EF4-FFF2-40B4-BE49-F238E27FC236}">
                <a16:creationId xmlns:a16="http://schemas.microsoft.com/office/drawing/2014/main" id="{78159609-F73C-2CEC-883F-0085233C3A4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843375" y="4448008"/>
            <a:ext cx="2835278" cy="2835278"/>
          </a:xfrm>
          <a:prstGeom prst="rect">
            <a:avLst/>
          </a:prstGeom>
        </p:spPr>
      </p:pic>
    </p:spTree>
    <p:extLst>
      <p:ext uri="{BB962C8B-B14F-4D97-AF65-F5344CB8AC3E}">
        <p14:creationId xmlns:p14="http://schemas.microsoft.com/office/powerpoint/2010/main" val="183618400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Agenda_05">
    <p:spTree>
      <p:nvGrpSpPr>
        <p:cNvPr id="1" name=""/>
        <p:cNvGrpSpPr/>
        <p:nvPr/>
      </p:nvGrpSpPr>
      <p:grpSpPr>
        <a:xfrm>
          <a:off x="0" y="0"/>
          <a:ext cx="0" cy="0"/>
          <a:chOff x="0" y="0"/>
          <a:chExt cx="0" cy="0"/>
        </a:xfrm>
      </p:grpSpPr>
      <p:sp>
        <p:nvSpPr>
          <p:cNvPr id="12" name="Plassholder for bilde 7">
            <a:extLst>
              <a:ext uri="{FF2B5EF4-FFF2-40B4-BE49-F238E27FC236}">
                <a16:creationId xmlns:a16="http://schemas.microsoft.com/office/drawing/2014/main" id="{A12ABE2E-B842-08D6-4C7F-C7A237DA511E}"/>
              </a:ext>
            </a:extLst>
          </p:cNvPr>
          <p:cNvSpPr>
            <a:spLocks noGrp="1"/>
          </p:cNvSpPr>
          <p:nvPr>
            <p:ph type="pic" sz="quarter" idx="11"/>
          </p:nvPr>
        </p:nvSpPr>
        <p:spPr>
          <a:xfrm>
            <a:off x="1" y="0"/>
            <a:ext cx="6096000" cy="6857999"/>
          </a:xfrm>
        </p:spPr>
        <p:txBody>
          <a:bodyPr>
            <a:normAutofit/>
          </a:bodyPr>
          <a:lstStyle>
            <a:lvl1pPr>
              <a:defRPr sz="3600"/>
            </a:lvl1pPr>
          </a:lstStyle>
          <a:p>
            <a:r>
              <a:rPr lang="nb-NO" dirty="0"/>
              <a:t>Klikk ikonet for å legge til et bilde</a:t>
            </a:r>
          </a:p>
        </p:txBody>
      </p:sp>
      <p:sp>
        <p:nvSpPr>
          <p:cNvPr id="16" name="Tittel 1">
            <a:extLst>
              <a:ext uri="{FF2B5EF4-FFF2-40B4-BE49-F238E27FC236}">
                <a16:creationId xmlns:a16="http://schemas.microsoft.com/office/drawing/2014/main" id="{E01EB112-8D70-09FD-1A73-2AE1C5118B22}"/>
              </a:ext>
            </a:extLst>
          </p:cNvPr>
          <p:cNvSpPr>
            <a:spLocks noGrp="1"/>
          </p:cNvSpPr>
          <p:nvPr>
            <p:ph type="title" hasCustomPrompt="1"/>
          </p:nvPr>
        </p:nvSpPr>
        <p:spPr>
          <a:xfrm>
            <a:off x="6317107" y="409447"/>
            <a:ext cx="5265292" cy="1198880"/>
          </a:xfrm>
        </p:spPr>
        <p:txBody>
          <a:bodyPr/>
          <a:lstStyle>
            <a:lvl1pPr>
              <a:defRPr>
                <a:solidFill>
                  <a:srgbClr val="034022"/>
                </a:solidFill>
              </a:defRPr>
            </a:lvl1pPr>
          </a:lstStyle>
          <a:p>
            <a:r>
              <a:rPr lang="nb-NO" dirty="0"/>
              <a:t>Agenda</a:t>
            </a:r>
          </a:p>
        </p:txBody>
      </p:sp>
      <p:sp>
        <p:nvSpPr>
          <p:cNvPr id="17" name="Plassholder for innhold 2">
            <a:extLst>
              <a:ext uri="{FF2B5EF4-FFF2-40B4-BE49-F238E27FC236}">
                <a16:creationId xmlns:a16="http://schemas.microsoft.com/office/drawing/2014/main" id="{D2746EDD-DC61-CB72-D795-24DEA789C94D}"/>
              </a:ext>
            </a:extLst>
          </p:cNvPr>
          <p:cNvSpPr>
            <a:spLocks noGrp="1"/>
          </p:cNvSpPr>
          <p:nvPr>
            <p:ph idx="1"/>
          </p:nvPr>
        </p:nvSpPr>
        <p:spPr>
          <a:xfrm>
            <a:off x="6317107" y="1793242"/>
            <a:ext cx="5201920" cy="3801871"/>
          </a:xfrm>
        </p:spPr>
        <p:txBody>
          <a:bodyPr>
            <a:normAutofit/>
          </a:bodyPr>
          <a:lstStyle>
            <a:lvl1pPr marL="0" indent="0">
              <a:buNone/>
              <a:defRPr sz="3600"/>
            </a:lvl1pPr>
            <a:lvl2pPr>
              <a:defRPr sz="3600"/>
            </a:lvl2pPr>
            <a:lvl3pPr>
              <a:defRPr sz="3600"/>
            </a:lvl3pPr>
            <a:lvl4pPr>
              <a:defRPr sz="3600"/>
            </a:lvl4pPr>
            <a:lvl5pPr>
              <a:defRPr sz="36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18" name="Grafikk 17">
            <a:extLst>
              <a:ext uri="{FF2B5EF4-FFF2-40B4-BE49-F238E27FC236}">
                <a16:creationId xmlns:a16="http://schemas.microsoft.com/office/drawing/2014/main" id="{5D57D72F-9F01-1FCF-ADA9-3B6AEDC945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2981715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Agenda_05">
    <p:bg>
      <p:bgPr>
        <a:solidFill>
          <a:srgbClr val="D4E0EF"/>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2F91A76E-0F43-142E-0F09-C9D6B2E2E947}"/>
              </a:ext>
            </a:extLst>
          </p:cNvPr>
          <p:cNvSpPr>
            <a:spLocks noGrp="1"/>
          </p:cNvSpPr>
          <p:nvPr>
            <p:ph type="title" hasCustomPrompt="1"/>
          </p:nvPr>
        </p:nvSpPr>
        <p:spPr>
          <a:xfrm>
            <a:off x="6317107" y="409447"/>
            <a:ext cx="5265292" cy="1198880"/>
          </a:xfrm>
        </p:spPr>
        <p:txBody>
          <a:bodyPr/>
          <a:lstStyle>
            <a:lvl1pPr>
              <a:defRPr sz="8000" b="0" cap="none">
                <a:solidFill>
                  <a:srgbClr val="034022"/>
                </a:solidFill>
              </a:defRPr>
            </a:lvl1pPr>
          </a:lstStyle>
          <a:p>
            <a:r>
              <a:rPr lang="nb-NO" dirty="0"/>
              <a:t>Agenda</a:t>
            </a:r>
          </a:p>
        </p:txBody>
      </p:sp>
      <p:pic>
        <p:nvPicPr>
          <p:cNvPr id="10" name="Grafikk 9">
            <a:extLst>
              <a:ext uri="{FF2B5EF4-FFF2-40B4-BE49-F238E27FC236}">
                <a16:creationId xmlns:a16="http://schemas.microsoft.com/office/drawing/2014/main" id="{6DBAFFAF-AED3-82AA-EC0F-64B13764BDA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
        <p:nvSpPr>
          <p:cNvPr id="11" name="Plassholder for innhold 2">
            <a:extLst>
              <a:ext uri="{FF2B5EF4-FFF2-40B4-BE49-F238E27FC236}">
                <a16:creationId xmlns:a16="http://schemas.microsoft.com/office/drawing/2014/main" id="{50CB11BC-6C8C-575A-CE96-448D129AD8EF}"/>
              </a:ext>
            </a:extLst>
          </p:cNvPr>
          <p:cNvSpPr>
            <a:spLocks noGrp="1"/>
          </p:cNvSpPr>
          <p:nvPr>
            <p:ph idx="1"/>
          </p:nvPr>
        </p:nvSpPr>
        <p:spPr>
          <a:xfrm>
            <a:off x="6317107" y="1793242"/>
            <a:ext cx="5201920" cy="3801871"/>
          </a:xfrm>
        </p:spPr>
        <p:txBody>
          <a:bodyPr>
            <a:normAutofit/>
          </a:bodyPr>
          <a:lstStyle>
            <a:lvl1pPr marL="0" indent="0">
              <a:buNone/>
              <a:defRPr sz="3600"/>
            </a:lvl1pPr>
            <a:lvl2pPr>
              <a:defRPr sz="3600"/>
            </a:lvl2pPr>
            <a:lvl3pPr>
              <a:defRPr sz="3600"/>
            </a:lvl3pPr>
            <a:lvl4pPr>
              <a:defRPr sz="3600"/>
            </a:lvl4pPr>
            <a:lvl5pPr>
              <a:defRPr sz="36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2" name="Plassholder for bilde 7">
            <a:extLst>
              <a:ext uri="{FF2B5EF4-FFF2-40B4-BE49-F238E27FC236}">
                <a16:creationId xmlns:a16="http://schemas.microsoft.com/office/drawing/2014/main" id="{C57F0FB4-2016-2709-1E7B-0667B55D7A0B}"/>
              </a:ext>
            </a:extLst>
          </p:cNvPr>
          <p:cNvSpPr>
            <a:spLocks noGrp="1"/>
          </p:cNvSpPr>
          <p:nvPr>
            <p:ph type="pic" sz="quarter" idx="11"/>
          </p:nvPr>
        </p:nvSpPr>
        <p:spPr>
          <a:xfrm>
            <a:off x="1" y="0"/>
            <a:ext cx="6096000" cy="6857999"/>
          </a:xfrm>
        </p:spPr>
        <p:txBody>
          <a:bodyPr>
            <a:normAutofit/>
          </a:bodyPr>
          <a:lstStyle>
            <a:lvl1pPr>
              <a:defRPr sz="3600"/>
            </a:lvl1pPr>
          </a:lstStyle>
          <a:p>
            <a:r>
              <a:rPr lang="nb-NO" dirty="0"/>
              <a:t>Klikk ikonet for å legge til et bilde</a:t>
            </a:r>
          </a:p>
        </p:txBody>
      </p:sp>
    </p:spTree>
    <p:extLst>
      <p:ext uri="{BB962C8B-B14F-4D97-AF65-F5344CB8AC3E}">
        <p14:creationId xmlns:p14="http://schemas.microsoft.com/office/powerpoint/2010/main" val="17610365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53441" y="711200"/>
            <a:ext cx="10644060" cy="1168400"/>
          </a:xfrm>
        </p:spPr>
        <p:txBody>
          <a:bodyPr/>
          <a:lstStyle>
            <a:lvl1pPr>
              <a:defRPr sz="8000" cap="none">
                <a:solidFill>
                  <a:srgbClr val="034022"/>
                </a:solidFill>
              </a:defRPr>
            </a:lvl1pPr>
          </a:lstStyle>
          <a:p>
            <a:r>
              <a:rPr lang="nb-NO" dirty="0"/>
              <a:t>Tittel</a:t>
            </a:r>
          </a:p>
        </p:txBody>
      </p:sp>
      <p:sp>
        <p:nvSpPr>
          <p:cNvPr id="3" name="Plassholder for innhold 2"/>
          <p:cNvSpPr>
            <a:spLocks noGrp="1"/>
          </p:cNvSpPr>
          <p:nvPr>
            <p:ph idx="1"/>
          </p:nvPr>
        </p:nvSpPr>
        <p:spPr>
          <a:xfrm>
            <a:off x="853441" y="2185440"/>
            <a:ext cx="10644060" cy="3643860"/>
          </a:xfrm>
        </p:spPr>
        <p:txBody>
          <a:bodyPr>
            <a:normAutofit/>
          </a:bodyPr>
          <a:lstStyle>
            <a:lvl1pPr>
              <a:defRPr sz="3600"/>
            </a:lvl1pPr>
            <a:lvl2pPr>
              <a:defRPr sz="3600"/>
            </a:lvl2pPr>
            <a:lvl3pPr>
              <a:defRPr sz="3600"/>
            </a:lvl3pPr>
            <a:lvl4pPr>
              <a:defRPr sz="3600"/>
            </a:lvl4pPr>
            <a:lvl5pPr>
              <a:defRPr sz="36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5" name="Grafikk 4">
            <a:extLst>
              <a:ext uri="{FF2B5EF4-FFF2-40B4-BE49-F238E27FC236}">
                <a16:creationId xmlns:a16="http://schemas.microsoft.com/office/drawing/2014/main" id="{CF83252D-36A7-E122-F771-0D39DE27593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39711002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Tittel og innhold">
    <p:bg>
      <p:bgPr>
        <a:solidFill>
          <a:srgbClr val="D4E0EF"/>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53441" y="711200"/>
            <a:ext cx="10644060" cy="1168400"/>
          </a:xfrm>
        </p:spPr>
        <p:txBody>
          <a:bodyPr/>
          <a:lstStyle>
            <a:lvl1pPr>
              <a:defRPr sz="8000" cap="none">
                <a:solidFill>
                  <a:srgbClr val="034022"/>
                </a:solidFill>
              </a:defRPr>
            </a:lvl1pPr>
          </a:lstStyle>
          <a:p>
            <a:r>
              <a:rPr lang="nb-NO" dirty="0"/>
              <a:t>Tittel</a:t>
            </a:r>
          </a:p>
        </p:txBody>
      </p:sp>
      <p:sp>
        <p:nvSpPr>
          <p:cNvPr id="3" name="Plassholder for innhold 2"/>
          <p:cNvSpPr>
            <a:spLocks noGrp="1"/>
          </p:cNvSpPr>
          <p:nvPr>
            <p:ph idx="1"/>
          </p:nvPr>
        </p:nvSpPr>
        <p:spPr>
          <a:xfrm>
            <a:off x="853441" y="2185440"/>
            <a:ext cx="10644060" cy="3643860"/>
          </a:xfrm>
        </p:spPr>
        <p:txBody>
          <a:bodyPr>
            <a:normAutofit/>
          </a:bodyPr>
          <a:lstStyle>
            <a:lvl1pPr>
              <a:defRPr sz="3600"/>
            </a:lvl1pPr>
            <a:lvl2pPr>
              <a:defRPr sz="3600"/>
            </a:lvl2pPr>
            <a:lvl3pPr>
              <a:defRPr sz="3600"/>
            </a:lvl3pPr>
            <a:lvl4pPr>
              <a:defRPr sz="3600"/>
            </a:lvl4pPr>
            <a:lvl5pPr>
              <a:defRPr sz="36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5" name="Grafikk 4">
            <a:extLst>
              <a:ext uri="{FF2B5EF4-FFF2-40B4-BE49-F238E27FC236}">
                <a16:creationId xmlns:a16="http://schemas.microsoft.com/office/drawing/2014/main" id="{CF83252D-36A7-E122-F771-0D39DE27593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26995443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1_Tittel og innhold">
    <p:bg>
      <p:bgPr>
        <a:solidFill>
          <a:srgbClr val="F3EEE2"/>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53441" y="711200"/>
            <a:ext cx="10644060" cy="2137508"/>
          </a:xfrm>
        </p:spPr>
        <p:txBody>
          <a:bodyPr/>
          <a:lstStyle>
            <a:lvl1pPr>
              <a:defRPr sz="8000" cap="none">
                <a:solidFill>
                  <a:srgbClr val="034022"/>
                </a:solidFill>
              </a:defRPr>
            </a:lvl1pPr>
          </a:lstStyle>
          <a:p>
            <a:r>
              <a:rPr lang="nb-NO" dirty="0"/>
              <a:t>Tittel over to linjer</a:t>
            </a:r>
          </a:p>
        </p:txBody>
      </p:sp>
      <p:sp>
        <p:nvSpPr>
          <p:cNvPr id="3" name="Plassholder for innhold 2"/>
          <p:cNvSpPr>
            <a:spLocks noGrp="1"/>
          </p:cNvSpPr>
          <p:nvPr>
            <p:ph idx="1"/>
          </p:nvPr>
        </p:nvSpPr>
        <p:spPr>
          <a:xfrm>
            <a:off x="853441" y="3106617"/>
            <a:ext cx="10644060" cy="2773484"/>
          </a:xfrm>
        </p:spPr>
        <p:txBody>
          <a:bodyPr>
            <a:noAutofit/>
          </a:bodyPr>
          <a:lstStyle>
            <a:lvl1pPr>
              <a:defRPr sz="3600"/>
            </a:lvl1pPr>
            <a:lvl2pPr>
              <a:defRPr sz="3600"/>
            </a:lvl2pPr>
            <a:lvl3pPr>
              <a:defRPr sz="3600"/>
            </a:lvl3pPr>
            <a:lvl4pPr>
              <a:defRPr sz="3600"/>
            </a:lvl4pPr>
            <a:lvl5pPr>
              <a:defRPr sz="36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5" name="Grafikk 4">
            <a:extLst>
              <a:ext uri="{FF2B5EF4-FFF2-40B4-BE49-F238E27FC236}">
                <a16:creationId xmlns:a16="http://schemas.microsoft.com/office/drawing/2014/main" id="{227AA5A6-7DC3-2345-E687-80F34CEF0D9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3032170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tellysbilde_anim">
    <p:bg>
      <p:bgPr>
        <a:solidFill>
          <a:srgbClr val="D4E0EF"/>
        </a:solidFill>
        <a:effectLst/>
      </p:bgPr>
    </p:bg>
    <p:spTree>
      <p:nvGrpSpPr>
        <p:cNvPr id="1" name=""/>
        <p:cNvGrpSpPr/>
        <p:nvPr/>
      </p:nvGrpSpPr>
      <p:grpSpPr>
        <a:xfrm>
          <a:off x="0" y="0"/>
          <a:ext cx="0" cy="0"/>
          <a:chOff x="0" y="0"/>
          <a:chExt cx="0" cy="0"/>
        </a:xfrm>
      </p:grpSpPr>
      <p:pic>
        <p:nvPicPr>
          <p:cNvPr id="11" name="Bilde 10"/>
          <p:cNvPicPr>
            <a:picLocks noChangeAspect="1"/>
          </p:cNvPicPr>
          <p:nvPr userDrawn="1"/>
        </p:nvPicPr>
        <p:blipFill>
          <a:blip r:embed="rId2">
            <a:alphaModFix amt="3000"/>
          </a:blip>
          <a:stretch>
            <a:fillRect/>
          </a:stretch>
        </p:blipFill>
        <p:spPr>
          <a:xfrm>
            <a:off x="-4387899" y="5236423"/>
            <a:ext cx="3990429" cy="2992822"/>
          </a:xfrm>
          <a:prstGeom prst="rect">
            <a:avLst/>
          </a:prstGeom>
        </p:spPr>
      </p:pic>
      <p:sp>
        <p:nvSpPr>
          <p:cNvPr id="12" name="Tittel 1"/>
          <p:cNvSpPr>
            <a:spLocks noGrp="1"/>
          </p:cNvSpPr>
          <p:nvPr>
            <p:ph type="ctrTitle" hasCustomPrompt="1"/>
          </p:nvPr>
        </p:nvSpPr>
        <p:spPr>
          <a:xfrm>
            <a:off x="775313" y="1448271"/>
            <a:ext cx="10903340" cy="1980730"/>
          </a:xfrm>
        </p:spPr>
        <p:txBody>
          <a:bodyPr anchor="ctr">
            <a:noAutofit/>
          </a:bodyPr>
          <a:lstStyle>
            <a:lvl1pPr algn="l">
              <a:defRPr sz="7000" b="0" i="1" cap="none" baseline="0">
                <a:solidFill>
                  <a:srgbClr val="034022"/>
                </a:solidFill>
                <a:latin typeface="+mj-lt"/>
                <a:ea typeface="Cambria" panose="02040503050406030204" pitchFamily="18" charset="0"/>
              </a:defRPr>
            </a:lvl1pPr>
          </a:lstStyle>
          <a:p>
            <a:r>
              <a:rPr lang="en-US" dirty="0"/>
              <a:t>OVERSKRIFT FØRSTE SLIDE</a:t>
            </a:r>
            <a:endParaRPr lang="nb-NO" dirty="0"/>
          </a:p>
        </p:txBody>
      </p:sp>
      <p:sp>
        <p:nvSpPr>
          <p:cNvPr id="13" name="Undertittel 2"/>
          <p:cNvSpPr>
            <a:spLocks noGrp="1"/>
          </p:cNvSpPr>
          <p:nvPr>
            <p:ph type="subTitle" idx="1" hasCustomPrompt="1"/>
          </p:nvPr>
        </p:nvSpPr>
        <p:spPr>
          <a:xfrm>
            <a:off x="775314" y="4141053"/>
            <a:ext cx="5320687" cy="1952926"/>
          </a:xfrm>
        </p:spPr>
        <p:txBody>
          <a:bodyPr anchor="b">
            <a:normAutofit/>
          </a:bodyPr>
          <a:lstStyle>
            <a:lvl1pPr marL="0" indent="0" algn="l">
              <a:buNone/>
              <a:defRPr lang="nb-NO" sz="2500" b="0" dirty="0">
                <a:solidFill>
                  <a:srgbClr val="034022"/>
                </a:solidFill>
                <a:latin typeface="+mj-lt"/>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Dato</a:t>
            </a:r>
          </a:p>
          <a:p>
            <a:r>
              <a:rPr lang="en-US" dirty="0" err="1"/>
              <a:t>Navn</a:t>
            </a:r>
            <a:r>
              <a:rPr lang="en-US" dirty="0"/>
              <a:t> </a:t>
            </a:r>
            <a:r>
              <a:rPr lang="en-US" dirty="0" err="1"/>
              <a:t>Navnesen</a:t>
            </a:r>
            <a:endParaRPr lang="en-US" dirty="0"/>
          </a:p>
          <a:p>
            <a:r>
              <a:rPr lang="en-US" dirty="0"/>
              <a:t>Partner</a:t>
            </a:r>
          </a:p>
        </p:txBody>
      </p:sp>
      <p:pic>
        <p:nvPicPr>
          <p:cNvPr id="9" name="Grafikk 8">
            <a:extLst>
              <a:ext uri="{FF2B5EF4-FFF2-40B4-BE49-F238E27FC236}">
                <a16:creationId xmlns:a16="http://schemas.microsoft.com/office/drawing/2014/main" id="{78159609-F73C-2CEC-883F-0085233C3A4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8843375" y="4448008"/>
            <a:ext cx="2835278" cy="2835278"/>
          </a:xfrm>
          <a:prstGeom prst="rect">
            <a:avLst/>
          </a:prstGeom>
        </p:spPr>
      </p:pic>
    </p:spTree>
    <p:extLst>
      <p:ext uri="{BB962C8B-B14F-4D97-AF65-F5344CB8AC3E}">
        <p14:creationId xmlns:p14="http://schemas.microsoft.com/office/powerpoint/2010/main" val="3501614887"/>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2_Tittel og innhold">
    <p:bg>
      <p:bgPr>
        <a:solidFill>
          <a:srgbClr val="D4E0EF"/>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53441" y="711200"/>
            <a:ext cx="10644060" cy="2137508"/>
          </a:xfrm>
        </p:spPr>
        <p:txBody>
          <a:bodyPr/>
          <a:lstStyle>
            <a:lvl1pPr>
              <a:defRPr sz="8000" cap="none">
                <a:solidFill>
                  <a:srgbClr val="034022"/>
                </a:solidFill>
              </a:defRPr>
            </a:lvl1pPr>
          </a:lstStyle>
          <a:p>
            <a:r>
              <a:rPr lang="nb-NO" dirty="0"/>
              <a:t>Tittel over to linjer</a:t>
            </a:r>
          </a:p>
        </p:txBody>
      </p:sp>
      <p:sp>
        <p:nvSpPr>
          <p:cNvPr id="3" name="Plassholder for innhold 2"/>
          <p:cNvSpPr>
            <a:spLocks noGrp="1"/>
          </p:cNvSpPr>
          <p:nvPr>
            <p:ph idx="1"/>
          </p:nvPr>
        </p:nvSpPr>
        <p:spPr>
          <a:xfrm>
            <a:off x="853441" y="3106617"/>
            <a:ext cx="10644060" cy="2773484"/>
          </a:xfrm>
        </p:spPr>
        <p:txBody>
          <a:bodyPr>
            <a:noAutofit/>
          </a:bodyPr>
          <a:lstStyle>
            <a:lvl1pPr>
              <a:defRPr sz="3600"/>
            </a:lvl1pPr>
            <a:lvl2pPr>
              <a:defRPr sz="3600"/>
            </a:lvl2pPr>
            <a:lvl3pPr>
              <a:defRPr sz="3600"/>
            </a:lvl3pPr>
            <a:lvl4pPr>
              <a:defRPr sz="3600"/>
            </a:lvl4pPr>
            <a:lvl5pPr>
              <a:defRPr sz="36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5" name="Grafikk 4">
            <a:extLst>
              <a:ext uri="{FF2B5EF4-FFF2-40B4-BE49-F238E27FC236}">
                <a16:creationId xmlns:a16="http://schemas.microsoft.com/office/drawing/2014/main" id="{227AA5A6-7DC3-2345-E687-80F34CEF0D9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30101185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Inndelingsoverskrift">
    <p:spTree>
      <p:nvGrpSpPr>
        <p:cNvPr id="1" name=""/>
        <p:cNvGrpSpPr/>
        <p:nvPr/>
      </p:nvGrpSpPr>
      <p:grpSpPr>
        <a:xfrm>
          <a:off x="0" y="0"/>
          <a:ext cx="0" cy="0"/>
          <a:chOff x="0" y="0"/>
          <a:chExt cx="0" cy="0"/>
        </a:xfrm>
      </p:grpSpPr>
      <p:sp>
        <p:nvSpPr>
          <p:cNvPr id="8" name="Tittel 1"/>
          <p:cNvSpPr>
            <a:spLocks noGrp="1"/>
          </p:cNvSpPr>
          <p:nvPr>
            <p:ph type="title" hasCustomPrompt="1"/>
          </p:nvPr>
        </p:nvSpPr>
        <p:spPr>
          <a:xfrm>
            <a:off x="853441" y="711200"/>
            <a:ext cx="10644060" cy="1198880"/>
          </a:xfrm>
        </p:spPr>
        <p:txBody>
          <a:bodyPr/>
          <a:lstStyle>
            <a:lvl1pPr>
              <a:defRPr sz="8000" cap="none"/>
            </a:lvl1pPr>
          </a:lstStyle>
          <a:p>
            <a:r>
              <a:rPr lang="nb-NO" dirty="0"/>
              <a:t>Tittel</a:t>
            </a:r>
          </a:p>
        </p:txBody>
      </p:sp>
      <p:sp>
        <p:nvSpPr>
          <p:cNvPr id="9" name="Plassholder for innhold 2"/>
          <p:cNvSpPr>
            <a:spLocks noGrp="1"/>
          </p:cNvSpPr>
          <p:nvPr>
            <p:ph idx="1"/>
          </p:nvPr>
        </p:nvSpPr>
        <p:spPr>
          <a:xfrm>
            <a:off x="853440" y="2062481"/>
            <a:ext cx="5201920" cy="3801871"/>
          </a:xfrm>
        </p:spPr>
        <p:txBody>
          <a:bodyPr>
            <a:normAutofit/>
          </a:bodyPr>
          <a:lstStyle>
            <a:lvl1pPr marL="0" indent="0">
              <a:buNone/>
              <a:defRPr sz="3600"/>
            </a:lvl1pPr>
            <a:lvl2pPr>
              <a:defRPr sz="3600"/>
            </a:lvl2pPr>
            <a:lvl3pPr>
              <a:defRPr sz="3600"/>
            </a:lvl3pPr>
            <a:lvl4pPr>
              <a:defRPr sz="3600"/>
            </a:lvl4pPr>
            <a:lvl5pPr>
              <a:defRPr sz="36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0" name="Plassholder for bilde 7"/>
          <p:cNvSpPr>
            <a:spLocks noGrp="1"/>
          </p:cNvSpPr>
          <p:nvPr>
            <p:ph type="pic" sz="quarter" idx="10"/>
          </p:nvPr>
        </p:nvSpPr>
        <p:spPr>
          <a:xfrm>
            <a:off x="6245013" y="2062481"/>
            <a:ext cx="5252487" cy="3801871"/>
          </a:xfrm>
        </p:spPr>
        <p:txBody>
          <a:bodyPr>
            <a:normAutofit/>
          </a:bodyPr>
          <a:lstStyle>
            <a:lvl1pPr>
              <a:defRPr sz="3600"/>
            </a:lvl1pPr>
          </a:lstStyle>
          <a:p>
            <a:r>
              <a:rPr lang="nb-NO" dirty="0"/>
              <a:t>Klikk ikonet for å legge til et bilde</a:t>
            </a:r>
          </a:p>
        </p:txBody>
      </p:sp>
      <p:pic>
        <p:nvPicPr>
          <p:cNvPr id="3" name="Grafikk 2">
            <a:extLst>
              <a:ext uri="{FF2B5EF4-FFF2-40B4-BE49-F238E27FC236}">
                <a16:creationId xmlns:a16="http://schemas.microsoft.com/office/drawing/2014/main" id="{6904ECB9-3EB8-08BB-F7C6-64977F3530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27048545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Inndelingsoverskrift">
    <p:bg>
      <p:bgPr>
        <a:solidFill>
          <a:srgbClr val="D4E0EF"/>
        </a:solidFill>
        <a:effectLst/>
      </p:bgPr>
    </p:bg>
    <p:spTree>
      <p:nvGrpSpPr>
        <p:cNvPr id="1" name=""/>
        <p:cNvGrpSpPr/>
        <p:nvPr/>
      </p:nvGrpSpPr>
      <p:grpSpPr>
        <a:xfrm>
          <a:off x="0" y="0"/>
          <a:ext cx="0" cy="0"/>
          <a:chOff x="0" y="0"/>
          <a:chExt cx="0" cy="0"/>
        </a:xfrm>
      </p:grpSpPr>
      <p:sp>
        <p:nvSpPr>
          <p:cNvPr id="8" name="Tittel 1"/>
          <p:cNvSpPr>
            <a:spLocks noGrp="1"/>
          </p:cNvSpPr>
          <p:nvPr>
            <p:ph type="title" hasCustomPrompt="1"/>
          </p:nvPr>
        </p:nvSpPr>
        <p:spPr>
          <a:xfrm>
            <a:off x="853441" y="711200"/>
            <a:ext cx="10644060" cy="1198880"/>
          </a:xfrm>
        </p:spPr>
        <p:txBody>
          <a:bodyPr/>
          <a:lstStyle>
            <a:lvl1pPr>
              <a:defRPr sz="8000" cap="none"/>
            </a:lvl1pPr>
          </a:lstStyle>
          <a:p>
            <a:r>
              <a:rPr lang="nb-NO" dirty="0"/>
              <a:t>Tittel</a:t>
            </a:r>
          </a:p>
        </p:txBody>
      </p:sp>
      <p:sp>
        <p:nvSpPr>
          <p:cNvPr id="9" name="Plassholder for innhold 2"/>
          <p:cNvSpPr>
            <a:spLocks noGrp="1"/>
          </p:cNvSpPr>
          <p:nvPr>
            <p:ph idx="1"/>
          </p:nvPr>
        </p:nvSpPr>
        <p:spPr>
          <a:xfrm>
            <a:off x="853440" y="2062481"/>
            <a:ext cx="5201920" cy="3826255"/>
          </a:xfrm>
        </p:spPr>
        <p:txBody>
          <a:bodyPr>
            <a:normAutofit/>
          </a:bodyPr>
          <a:lstStyle>
            <a:lvl1pPr marL="0" indent="0">
              <a:buNone/>
              <a:defRPr sz="3600"/>
            </a:lvl1pPr>
            <a:lvl2pPr>
              <a:defRPr sz="3600"/>
            </a:lvl2pPr>
            <a:lvl3pPr>
              <a:defRPr sz="3600"/>
            </a:lvl3pPr>
            <a:lvl4pPr>
              <a:defRPr sz="3600"/>
            </a:lvl4pPr>
            <a:lvl5pPr>
              <a:defRPr sz="3600"/>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0" name="Plassholder for bilde 7"/>
          <p:cNvSpPr>
            <a:spLocks noGrp="1"/>
          </p:cNvSpPr>
          <p:nvPr>
            <p:ph type="pic" sz="quarter" idx="10"/>
          </p:nvPr>
        </p:nvSpPr>
        <p:spPr>
          <a:xfrm>
            <a:off x="6245013" y="2062481"/>
            <a:ext cx="5252487" cy="3826255"/>
          </a:xfrm>
        </p:spPr>
        <p:txBody>
          <a:bodyPr>
            <a:normAutofit/>
          </a:bodyPr>
          <a:lstStyle>
            <a:lvl1pPr>
              <a:defRPr sz="3600"/>
            </a:lvl1pPr>
          </a:lstStyle>
          <a:p>
            <a:r>
              <a:rPr lang="nb-NO" dirty="0"/>
              <a:t>Klikk ikonet for å legge til et bilde</a:t>
            </a:r>
          </a:p>
        </p:txBody>
      </p:sp>
      <p:pic>
        <p:nvPicPr>
          <p:cNvPr id="3" name="Grafikk 2">
            <a:extLst>
              <a:ext uri="{FF2B5EF4-FFF2-40B4-BE49-F238E27FC236}">
                <a16:creationId xmlns:a16="http://schemas.microsoft.com/office/drawing/2014/main" id="{6904ECB9-3EB8-08BB-F7C6-64977F3530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10939290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Tittellysbilde">
    <p:spTree>
      <p:nvGrpSpPr>
        <p:cNvPr id="1" name=""/>
        <p:cNvGrpSpPr/>
        <p:nvPr/>
      </p:nvGrpSpPr>
      <p:grpSpPr>
        <a:xfrm>
          <a:off x="0" y="0"/>
          <a:ext cx="0" cy="0"/>
          <a:chOff x="0" y="0"/>
          <a:chExt cx="0" cy="0"/>
        </a:xfrm>
      </p:grpSpPr>
      <p:pic>
        <p:nvPicPr>
          <p:cNvPr id="11" name="Bilde 10"/>
          <p:cNvPicPr>
            <a:picLocks noChangeAspect="1"/>
          </p:cNvPicPr>
          <p:nvPr userDrawn="1"/>
        </p:nvPicPr>
        <p:blipFill>
          <a:blip r:embed="rId2">
            <a:alphaModFix amt="3000"/>
          </a:blip>
          <a:stretch>
            <a:fillRect/>
          </a:stretch>
        </p:blipFill>
        <p:spPr>
          <a:xfrm>
            <a:off x="-4387899" y="5236423"/>
            <a:ext cx="3990429" cy="2992822"/>
          </a:xfrm>
          <a:prstGeom prst="rect">
            <a:avLst/>
          </a:prstGeom>
        </p:spPr>
      </p:pic>
      <p:sp>
        <p:nvSpPr>
          <p:cNvPr id="13" name="Undertittel 2"/>
          <p:cNvSpPr>
            <a:spLocks noGrp="1"/>
          </p:cNvSpPr>
          <p:nvPr>
            <p:ph type="subTitle" idx="1" hasCustomPrompt="1"/>
          </p:nvPr>
        </p:nvSpPr>
        <p:spPr>
          <a:xfrm>
            <a:off x="1355720" y="2469271"/>
            <a:ext cx="9480559" cy="1919458"/>
          </a:xfrm>
        </p:spPr>
        <p:txBody>
          <a:bodyPr>
            <a:noAutofit/>
          </a:bodyPr>
          <a:lstStyle>
            <a:lvl1pPr marL="0" indent="0" algn="l">
              <a:buNone/>
              <a:defRPr lang="nb-NO" sz="8000" b="0" i="1" spc="60" dirty="0">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Takk for oss!</a:t>
            </a:r>
          </a:p>
        </p:txBody>
      </p:sp>
      <p:sp>
        <p:nvSpPr>
          <p:cNvPr id="3" name="Undertittel 2">
            <a:extLst>
              <a:ext uri="{FF2B5EF4-FFF2-40B4-BE49-F238E27FC236}">
                <a16:creationId xmlns:a16="http://schemas.microsoft.com/office/drawing/2014/main" id="{DF0F11BA-4D21-B5D7-9586-54B4721BB619}"/>
              </a:ext>
            </a:extLst>
          </p:cNvPr>
          <p:cNvSpPr txBox="1">
            <a:spLocks/>
          </p:cNvSpPr>
          <p:nvPr userDrawn="1"/>
        </p:nvSpPr>
        <p:spPr>
          <a:xfrm>
            <a:off x="6401427" y="5538163"/>
            <a:ext cx="3990429" cy="753041"/>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lang="nb-NO" sz="6000" b="0" i="0" kern="1200" spc="60" dirty="0">
                <a:solidFill>
                  <a:srgbClr val="034022"/>
                </a:solidFill>
                <a:latin typeface="Helvetica"/>
                <a:ea typeface="+mn-ea"/>
                <a:cs typeface="Helvetica"/>
              </a:defRPr>
            </a:lvl1pPr>
            <a:lvl2pPr marL="4572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2pPr>
            <a:lvl3pPr marL="9144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3pPr>
            <a:lvl4pPr marL="13716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4pPr>
            <a:lvl5pPr marL="18288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r>
              <a:rPr lang="nb-NO" sz="1400" dirty="0"/>
              <a:t>Advokatfirmaet Lippestad AS</a:t>
            </a:r>
          </a:p>
          <a:p>
            <a:pPr algn="r"/>
            <a:r>
              <a:rPr lang="nb-NO" sz="1400" dirty="0"/>
              <a:t>post@advokatlippestad.no</a:t>
            </a:r>
          </a:p>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400" b="0" i="0" u="none" strike="noStrike" kern="1200" baseline="0" dirty="0">
                <a:solidFill>
                  <a:srgbClr val="034022"/>
                </a:solidFill>
                <a:latin typeface="Helvetica" panose="020B0604020202020204" pitchFamily="34" charset="0"/>
              </a:rPr>
              <a:t>22 94 10 20</a:t>
            </a:r>
          </a:p>
        </p:txBody>
      </p:sp>
      <p:pic>
        <p:nvPicPr>
          <p:cNvPr id="4" name="Grafikk 3">
            <a:extLst>
              <a:ext uri="{FF2B5EF4-FFF2-40B4-BE49-F238E27FC236}">
                <a16:creationId xmlns:a16="http://schemas.microsoft.com/office/drawing/2014/main" id="{AE184AA5-0942-90CE-F4B8-4F571480589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391856" y="5576921"/>
            <a:ext cx="714283" cy="714283"/>
          </a:xfrm>
          <a:prstGeom prst="rect">
            <a:avLst/>
          </a:prstGeom>
        </p:spPr>
      </p:pic>
    </p:spTree>
    <p:extLst>
      <p:ext uri="{BB962C8B-B14F-4D97-AF65-F5344CB8AC3E}">
        <p14:creationId xmlns:p14="http://schemas.microsoft.com/office/powerpoint/2010/main" val="1033191784"/>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Tittellysbilde">
    <p:bg>
      <p:bgPr>
        <a:solidFill>
          <a:srgbClr val="D4E0EF"/>
        </a:solidFill>
        <a:effectLst/>
      </p:bgPr>
    </p:bg>
    <p:spTree>
      <p:nvGrpSpPr>
        <p:cNvPr id="1" name=""/>
        <p:cNvGrpSpPr/>
        <p:nvPr/>
      </p:nvGrpSpPr>
      <p:grpSpPr>
        <a:xfrm>
          <a:off x="0" y="0"/>
          <a:ext cx="0" cy="0"/>
          <a:chOff x="0" y="0"/>
          <a:chExt cx="0" cy="0"/>
        </a:xfrm>
      </p:grpSpPr>
      <p:pic>
        <p:nvPicPr>
          <p:cNvPr id="11" name="Bilde 10"/>
          <p:cNvPicPr>
            <a:picLocks noChangeAspect="1"/>
          </p:cNvPicPr>
          <p:nvPr userDrawn="1"/>
        </p:nvPicPr>
        <p:blipFill>
          <a:blip r:embed="rId2">
            <a:alphaModFix amt="3000"/>
          </a:blip>
          <a:stretch>
            <a:fillRect/>
          </a:stretch>
        </p:blipFill>
        <p:spPr>
          <a:xfrm>
            <a:off x="-4387899" y="5236423"/>
            <a:ext cx="3990429" cy="2992822"/>
          </a:xfrm>
          <a:prstGeom prst="rect">
            <a:avLst/>
          </a:prstGeom>
        </p:spPr>
      </p:pic>
      <p:sp>
        <p:nvSpPr>
          <p:cNvPr id="13" name="Undertittel 2"/>
          <p:cNvSpPr>
            <a:spLocks noGrp="1"/>
          </p:cNvSpPr>
          <p:nvPr>
            <p:ph type="subTitle" idx="1" hasCustomPrompt="1"/>
          </p:nvPr>
        </p:nvSpPr>
        <p:spPr>
          <a:xfrm>
            <a:off x="1356774" y="2469271"/>
            <a:ext cx="9480559" cy="1919458"/>
          </a:xfrm>
        </p:spPr>
        <p:txBody>
          <a:bodyPr>
            <a:noAutofit/>
          </a:bodyPr>
          <a:lstStyle>
            <a:lvl1pPr marL="0" indent="0" algn="l">
              <a:buNone/>
              <a:defRPr lang="nb-NO" sz="8000" b="0" i="1" spc="60" dirty="0">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Takk for oss!</a:t>
            </a:r>
          </a:p>
        </p:txBody>
      </p:sp>
      <p:sp>
        <p:nvSpPr>
          <p:cNvPr id="3" name="Undertittel 2">
            <a:extLst>
              <a:ext uri="{FF2B5EF4-FFF2-40B4-BE49-F238E27FC236}">
                <a16:creationId xmlns:a16="http://schemas.microsoft.com/office/drawing/2014/main" id="{DF0F11BA-4D21-B5D7-9586-54B4721BB619}"/>
              </a:ext>
            </a:extLst>
          </p:cNvPr>
          <p:cNvSpPr txBox="1">
            <a:spLocks/>
          </p:cNvSpPr>
          <p:nvPr userDrawn="1"/>
        </p:nvSpPr>
        <p:spPr>
          <a:xfrm>
            <a:off x="6401427" y="5538163"/>
            <a:ext cx="3990429" cy="753041"/>
          </a:xfrm>
          <a:prstGeom prst="rect">
            <a:avLst/>
          </a:prstGeom>
        </p:spPr>
        <p:txBody>
          <a:bodyPr vert="horz" lIns="91440" tIns="45720" rIns="91440" bIns="45720" rtlCol="0">
            <a:noAutofit/>
          </a:bodyPr>
          <a:lstStyle>
            <a:lvl1pPr marL="0" indent="0" algn="l" defTabSz="457200" rtl="0" eaLnBrk="1" latinLnBrk="0" hangingPunct="1">
              <a:spcBef>
                <a:spcPct val="20000"/>
              </a:spcBef>
              <a:buFont typeface="Arial"/>
              <a:buNone/>
              <a:defRPr lang="nb-NO" sz="6000" b="0" i="0" kern="1200" spc="60" dirty="0">
                <a:solidFill>
                  <a:srgbClr val="034022"/>
                </a:solidFill>
                <a:latin typeface="Helvetica"/>
                <a:ea typeface="+mn-ea"/>
                <a:cs typeface="Helvetica"/>
              </a:defRPr>
            </a:lvl1pPr>
            <a:lvl2pPr marL="4572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2pPr>
            <a:lvl3pPr marL="9144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3pPr>
            <a:lvl4pPr marL="13716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4pPr>
            <a:lvl5pPr marL="18288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r>
              <a:rPr lang="nb-NO" sz="1400" dirty="0"/>
              <a:t>Advokatfirmaet Lippestad AS</a:t>
            </a:r>
          </a:p>
          <a:p>
            <a:pPr algn="r"/>
            <a:r>
              <a:rPr lang="nb-NO" sz="1400" dirty="0"/>
              <a:t>post@advokatlippestad.no</a:t>
            </a:r>
          </a:p>
          <a:p>
            <a:pPr marL="0" marR="0" lvl="0" indent="0" algn="r" defTabSz="457200" rtl="0" eaLnBrk="1" fontAlgn="auto" latinLnBrk="0" hangingPunct="1">
              <a:lnSpc>
                <a:spcPct val="100000"/>
              </a:lnSpc>
              <a:spcBef>
                <a:spcPct val="20000"/>
              </a:spcBef>
              <a:spcAft>
                <a:spcPts val="0"/>
              </a:spcAft>
              <a:buClrTx/>
              <a:buSzTx/>
              <a:buFont typeface="Arial"/>
              <a:buNone/>
              <a:tabLst/>
              <a:defRPr/>
            </a:pPr>
            <a:r>
              <a:rPr lang="en-US" sz="1400" b="0" i="0" u="none" strike="noStrike" kern="1200" baseline="0" dirty="0">
                <a:solidFill>
                  <a:srgbClr val="034022"/>
                </a:solidFill>
                <a:latin typeface="Helvetica" panose="020B0604020202020204" pitchFamily="34" charset="0"/>
              </a:rPr>
              <a:t>22 94 10 20</a:t>
            </a:r>
          </a:p>
        </p:txBody>
      </p:sp>
      <p:pic>
        <p:nvPicPr>
          <p:cNvPr id="4" name="Grafikk 3">
            <a:extLst>
              <a:ext uri="{FF2B5EF4-FFF2-40B4-BE49-F238E27FC236}">
                <a16:creationId xmlns:a16="http://schemas.microsoft.com/office/drawing/2014/main" id="{AE184AA5-0942-90CE-F4B8-4F571480589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391856" y="5576921"/>
            <a:ext cx="714283" cy="714283"/>
          </a:xfrm>
          <a:prstGeom prst="rect">
            <a:avLst/>
          </a:prstGeom>
        </p:spPr>
      </p:pic>
    </p:spTree>
    <p:extLst>
      <p:ext uri="{BB962C8B-B14F-4D97-AF65-F5344CB8AC3E}">
        <p14:creationId xmlns:p14="http://schemas.microsoft.com/office/powerpoint/2010/main" val="2767886282"/>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Agenda_05">
    <p:spTree>
      <p:nvGrpSpPr>
        <p:cNvPr id="1" name=""/>
        <p:cNvGrpSpPr/>
        <p:nvPr/>
      </p:nvGrpSpPr>
      <p:grpSpPr>
        <a:xfrm>
          <a:off x="0" y="0"/>
          <a:ext cx="0" cy="0"/>
          <a:chOff x="0" y="0"/>
          <a:chExt cx="0" cy="0"/>
        </a:xfrm>
      </p:grpSpPr>
      <p:sp>
        <p:nvSpPr>
          <p:cNvPr id="12" name="Plassholder for bilde 7">
            <a:extLst>
              <a:ext uri="{FF2B5EF4-FFF2-40B4-BE49-F238E27FC236}">
                <a16:creationId xmlns:a16="http://schemas.microsoft.com/office/drawing/2014/main" id="{A12ABE2E-B842-08D6-4C7F-C7A237DA511E}"/>
              </a:ext>
            </a:extLst>
          </p:cNvPr>
          <p:cNvSpPr>
            <a:spLocks noGrp="1"/>
          </p:cNvSpPr>
          <p:nvPr>
            <p:ph type="pic" sz="quarter" idx="11"/>
          </p:nvPr>
        </p:nvSpPr>
        <p:spPr>
          <a:xfrm>
            <a:off x="1" y="0"/>
            <a:ext cx="6096000" cy="6857999"/>
          </a:xfrm>
        </p:spPr>
        <p:txBody>
          <a:bodyPr>
            <a:normAutofit/>
          </a:bodyPr>
          <a:lstStyle>
            <a:lvl1pPr>
              <a:defRPr sz="3600"/>
            </a:lvl1pPr>
          </a:lstStyle>
          <a:p>
            <a:r>
              <a:rPr lang="nb-NO"/>
              <a:t>Klikk på ikonet for å legge til et bilde</a:t>
            </a:r>
            <a:endParaRPr lang="nb-NO" dirty="0"/>
          </a:p>
        </p:txBody>
      </p:sp>
      <p:sp>
        <p:nvSpPr>
          <p:cNvPr id="16" name="Tittel 1">
            <a:extLst>
              <a:ext uri="{FF2B5EF4-FFF2-40B4-BE49-F238E27FC236}">
                <a16:creationId xmlns:a16="http://schemas.microsoft.com/office/drawing/2014/main" id="{E01EB112-8D70-09FD-1A73-2AE1C5118B22}"/>
              </a:ext>
            </a:extLst>
          </p:cNvPr>
          <p:cNvSpPr>
            <a:spLocks noGrp="1"/>
          </p:cNvSpPr>
          <p:nvPr>
            <p:ph type="title" hasCustomPrompt="1"/>
          </p:nvPr>
        </p:nvSpPr>
        <p:spPr>
          <a:xfrm>
            <a:off x="6317107" y="409447"/>
            <a:ext cx="5265292" cy="1198880"/>
          </a:xfrm>
        </p:spPr>
        <p:txBody>
          <a:bodyPr/>
          <a:lstStyle>
            <a:lvl1pPr>
              <a:defRPr>
                <a:solidFill>
                  <a:srgbClr val="034022"/>
                </a:solidFill>
              </a:defRPr>
            </a:lvl1pPr>
          </a:lstStyle>
          <a:p>
            <a:r>
              <a:rPr lang="nb-NO" dirty="0"/>
              <a:t>Agenda</a:t>
            </a:r>
          </a:p>
        </p:txBody>
      </p:sp>
      <p:sp>
        <p:nvSpPr>
          <p:cNvPr id="17" name="Plassholder for innhold 2">
            <a:extLst>
              <a:ext uri="{FF2B5EF4-FFF2-40B4-BE49-F238E27FC236}">
                <a16:creationId xmlns:a16="http://schemas.microsoft.com/office/drawing/2014/main" id="{D2746EDD-DC61-CB72-D795-24DEA789C94D}"/>
              </a:ext>
            </a:extLst>
          </p:cNvPr>
          <p:cNvSpPr>
            <a:spLocks noGrp="1"/>
          </p:cNvSpPr>
          <p:nvPr>
            <p:ph idx="1"/>
          </p:nvPr>
        </p:nvSpPr>
        <p:spPr>
          <a:xfrm>
            <a:off x="6317107" y="1793242"/>
            <a:ext cx="5201920" cy="3801871"/>
          </a:xfrm>
        </p:spPr>
        <p:txBody>
          <a:bodyPr>
            <a:normAutofit/>
          </a:bodyPr>
          <a:lstStyle>
            <a:lvl1pPr marL="0" indent="0">
              <a:buNone/>
              <a:defRPr sz="3600"/>
            </a:lvl1pPr>
            <a:lvl2pPr>
              <a:defRPr sz="3600"/>
            </a:lvl2pPr>
            <a:lvl3pPr>
              <a:defRPr sz="3600"/>
            </a:lvl3pPr>
            <a:lvl4pPr>
              <a:defRPr sz="3600"/>
            </a:lvl4pPr>
            <a:lvl5pPr>
              <a:defRPr sz="3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pic>
        <p:nvPicPr>
          <p:cNvPr id="18" name="Grafikk 17">
            <a:extLst>
              <a:ext uri="{FF2B5EF4-FFF2-40B4-BE49-F238E27FC236}">
                <a16:creationId xmlns:a16="http://schemas.microsoft.com/office/drawing/2014/main" id="{5D57D72F-9F01-1FCF-ADA9-3B6AEDC945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2122253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Agenda_05">
    <p:bg>
      <p:bgPr>
        <a:solidFill>
          <a:srgbClr val="D4E0EF"/>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2F91A76E-0F43-142E-0F09-C9D6B2E2E947}"/>
              </a:ext>
            </a:extLst>
          </p:cNvPr>
          <p:cNvSpPr>
            <a:spLocks noGrp="1"/>
          </p:cNvSpPr>
          <p:nvPr>
            <p:ph type="title" hasCustomPrompt="1"/>
          </p:nvPr>
        </p:nvSpPr>
        <p:spPr>
          <a:xfrm>
            <a:off x="6317107" y="409447"/>
            <a:ext cx="5265292" cy="1198880"/>
          </a:xfrm>
        </p:spPr>
        <p:txBody>
          <a:bodyPr/>
          <a:lstStyle>
            <a:lvl1pPr>
              <a:defRPr sz="8000" b="0" cap="none">
                <a:solidFill>
                  <a:srgbClr val="034022"/>
                </a:solidFill>
              </a:defRPr>
            </a:lvl1pPr>
          </a:lstStyle>
          <a:p>
            <a:r>
              <a:rPr lang="nb-NO" dirty="0"/>
              <a:t>Agenda</a:t>
            </a:r>
          </a:p>
        </p:txBody>
      </p:sp>
      <p:pic>
        <p:nvPicPr>
          <p:cNvPr id="10" name="Grafikk 9">
            <a:extLst>
              <a:ext uri="{FF2B5EF4-FFF2-40B4-BE49-F238E27FC236}">
                <a16:creationId xmlns:a16="http://schemas.microsoft.com/office/drawing/2014/main" id="{6DBAFFAF-AED3-82AA-EC0F-64B13764BDA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
        <p:nvSpPr>
          <p:cNvPr id="11" name="Plassholder for innhold 2">
            <a:extLst>
              <a:ext uri="{FF2B5EF4-FFF2-40B4-BE49-F238E27FC236}">
                <a16:creationId xmlns:a16="http://schemas.microsoft.com/office/drawing/2014/main" id="{50CB11BC-6C8C-575A-CE96-448D129AD8EF}"/>
              </a:ext>
            </a:extLst>
          </p:cNvPr>
          <p:cNvSpPr>
            <a:spLocks noGrp="1"/>
          </p:cNvSpPr>
          <p:nvPr>
            <p:ph idx="1"/>
          </p:nvPr>
        </p:nvSpPr>
        <p:spPr>
          <a:xfrm>
            <a:off x="6317107" y="1793242"/>
            <a:ext cx="5201920" cy="3801871"/>
          </a:xfrm>
        </p:spPr>
        <p:txBody>
          <a:bodyPr>
            <a:normAutofit/>
          </a:bodyPr>
          <a:lstStyle>
            <a:lvl1pPr marL="0" indent="0">
              <a:buNone/>
              <a:defRPr sz="3600"/>
            </a:lvl1pPr>
            <a:lvl2pPr>
              <a:defRPr sz="3600"/>
            </a:lvl2pPr>
            <a:lvl3pPr>
              <a:defRPr sz="3600"/>
            </a:lvl3pPr>
            <a:lvl4pPr>
              <a:defRPr sz="3600"/>
            </a:lvl4pPr>
            <a:lvl5pPr>
              <a:defRPr sz="3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2" name="Plassholder for bilde 7">
            <a:extLst>
              <a:ext uri="{FF2B5EF4-FFF2-40B4-BE49-F238E27FC236}">
                <a16:creationId xmlns:a16="http://schemas.microsoft.com/office/drawing/2014/main" id="{C57F0FB4-2016-2709-1E7B-0667B55D7A0B}"/>
              </a:ext>
            </a:extLst>
          </p:cNvPr>
          <p:cNvSpPr>
            <a:spLocks noGrp="1"/>
          </p:cNvSpPr>
          <p:nvPr>
            <p:ph type="pic" sz="quarter" idx="11"/>
          </p:nvPr>
        </p:nvSpPr>
        <p:spPr>
          <a:xfrm>
            <a:off x="1" y="0"/>
            <a:ext cx="6096000" cy="6857999"/>
          </a:xfrm>
        </p:spPr>
        <p:txBody>
          <a:bodyPr>
            <a:normAutofit/>
          </a:bodyPr>
          <a:lstStyle>
            <a:lvl1pPr>
              <a:defRPr sz="3600"/>
            </a:lvl1pPr>
          </a:lstStyle>
          <a:p>
            <a:r>
              <a:rPr lang="nb-NO"/>
              <a:t>Klikk på ikonet for å legge til et bilde</a:t>
            </a:r>
            <a:endParaRPr lang="nb-NO" dirty="0"/>
          </a:p>
        </p:txBody>
      </p:sp>
    </p:spTree>
    <p:extLst>
      <p:ext uri="{BB962C8B-B14F-4D97-AF65-F5344CB8AC3E}">
        <p14:creationId xmlns:p14="http://schemas.microsoft.com/office/powerpoint/2010/main" val="1401168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53441" y="711200"/>
            <a:ext cx="10644060" cy="1168400"/>
          </a:xfrm>
        </p:spPr>
        <p:txBody>
          <a:bodyPr/>
          <a:lstStyle>
            <a:lvl1pPr>
              <a:defRPr sz="8000" cap="none">
                <a:solidFill>
                  <a:srgbClr val="034022"/>
                </a:solidFill>
              </a:defRPr>
            </a:lvl1pPr>
          </a:lstStyle>
          <a:p>
            <a:r>
              <a:rPr lang="nb-NO" dirty="0"/>
              <a:t>Tittel</a:t>
            </a:r>
          </a:p>
        </p:txBody>
      </p:sp>
      <p:sp>
        <p:nvSpPr>
          <p:cNvPr id="3" name="Plassholder for innhold 2"/>
          <p:cNvSpPr>
            <a:spLocks noGrp="1"/>
          </p:cNvSpPr>
          <p:nvPr>
            <p:ph idx="1"/>
          </p:nvPr>
        </p:nvSpPr>
        <p:spPr>
          <a:xfrm>
            <a:off x="853441" y="2185440"/>
            <a:ext cx="10644060" cy="3643860"/>
          </a:xfrm>
        </p:spPr>
        <p:txBody>
          <a:bodyPr>
            <a:normAutofit/>
          </a:bodyPr>
          <a:lstStyle>
            <a:lvl1pPr>
              <a:defRPr sz="3600"/>
            </a:lvl1pPr>
            <a:lvl2pPr>
              <a:defRPr sz="3600"/>
            </a:lvl2pPr>
            <a:lvl3pPr>
              <a:defRPr sz="3600"/>
            </a:lvl3pPr>
            <a:lvl4pPr>
              <a:defRPr sz="3600"/>
            </a:lvl4pPr>
            <a:lvl5pPr>
              <a:defRPr sz="3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pic>
        <p:nvPicPr>
          <p:cNvPr id="5" name="Grafikk 4">
            <a:extLst>
              <a:ext uri="{FF2B5EF4-FFF2-40B4-BE49-F238E27FC236}">
                <a16:creationId xmlns:a16="http://schemas.microsoft.com/office/drawing/2014/main" id="{CF83252D-36A7-E122-F771-0D39DE27593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3079015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tel og innhold">
    <p:bg>
      <p:bgPr>
        <a:solidFill>
          <a:srgbClr val="D4E0EF"/>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53441" y="711200"/>
            <a:ext cx="10644060" cy="1168400"/>
          </a:xfrm>
        </p:spPr>
        <p:txBody>
          <a:bodyPr/>
          <a:lstStyle>
            <a:lvl1pPr>
              <a:defRPr sz="8000" cap="none">
                <a:solidFill>
                  <a:srgbClr val="034022"/>
                </a:solidFill>
              </a:defRPr>
            </a:lvl1pPr>
          </a:lstStyle>
          <a:p>
            <a:r>
              <a:rPr lang="nb-NO" dirty="0"/>
              <a:t>Tittel</a:t>
            </a:r>
          </a:p>
        </p:txBody>
      </p:sp>
      <p:sp>
        <p:nvSpPr>
          <p:cNvPr id="3" name="Plassholder for innhold 2"/>
          <p:cNvSpPr>
            <a:spLocks noGrp="1"/>
          </p:cNvSpPr>
          <p:nvPr>
            <p:ph idx="1"/>
          </p:nvPr>
        </p:nvSpPr>
        <p:spPr>
          <a:xfrm>
            <a:off x="853441" y="2185440"/>
            <a:ext cx="10644060" cy="3643860"/>
          </a:xfrm>
        </p:spPr>
        <p:txBody>
          <a:bodyPr>
            <a:normAutofit/>
          </a:bodyPr>
          <a:lstStyle>
            <a:lvl1pPr>
              <a:defRPr sz="3600"/>
            </a:lvl1pPr>
            <a:lvl2pPr>
              <a:defRPr sz="3600"/>
            </a:lvl2pPr>
            <a:lvl3pPr>
              <a:defRPr sz="3600"/>
            </a:lvl3pPr>
            <a:lvl4pPr>
              <a:defRPr sz="3600"/>
            </a:lvl4pPr>
            <a:lvl5pPr>
              <a:defRPr sz="3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pic>
        <p:nvPicPr>
          <p:cNvPr id="5" name="Grafikk 4">
            <a:extLst>
              <a:ext uri="{FF2B5EF4-FFF2-40B4-BE49-F238E27FC236}">
                <a16:creationId xmlns:a16="http://schemas.microsoft.com/office/drawing/2014/main" id="{CF83252D-36A7-E122-F771-0D39DE27593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149090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tel og innhold">
    <p:bg>
      <p:bgPr>
        <a:solidFill>
          <a:srgbClr val="F3EEE2"/>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53441" y="711200"/>
            <a:ext cx="10644060" cy="2137508"/>
          </a:xfrm>
        </p:spPr>
        <p:txBody>
          <a:bodyPr/>
          <a:lstStyle>
            <a:lvl1pPr>
              <a:defRPr sz="8000" cap="none">
                <a:solidFill>
                  <a:srgbClr val="034022"/>
                </a:solidFill>
              </a:defRPr>
            </a:lvl1pPr>
          </a:lstStyle>
          <a:p>
            <a:r>
              <a:rPr lang="nb-NO" dirty="0"/>
              <a:t>Tittel over to linjer</a:t>
            </a:r>
          </a:p>
        </p:txBody>
      </p:sp>
      <p:sp>
        <p:nvSpPr>
          <p:cNvPr id="3" name="Plassholder for innhold 2"/>
          <p:cNvSpPr>
            <a:spLocks noGrp="1"/>
          </p:cNvSpPr>
          <p:nvPr>
            <p:ph idx="1"/>
          </p:nvPr>
        </p:nvSpPr>
        <p:spPr>
          <a:xfrm>
            <a:off x="853441" y="3106617"/>
            <a:ext cx="10644060" cy="2773484"/>
          </a:xfrm>
        </p:spPr>
        <p:txBody>
          <a:bodyPr>
            <a:noAutofit/>
          </a:bodyPr>
          <a:lstStyle>
            <a:lvl1pPr>
              <a:defRPr sz="3600"/>
            </a:lvl1pPr>
            <a:lvl2pPr>
              <a:defRPr sz="3600"/>
            </a:lvl2pPr>
            <a:lvl3pPr>
              <a:defRPr sz="3600"/>
            </a:lvl3pPr>
            <a:lvl4pPr>
              <a:defRPr sz="3600"/>
            </a:lvl4pPr>
            <a:lvl5pPr>
              <a:defRPr sz="3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pic>
        <p:nvPicPr>
          <p:cNvPr id="5" name="Grafikk 4">
            <a:extLst>
              <a:ext uri="{FF2B5EF4-FFF2-40B4-BE49-F238E27FC236}">
                <a16:creationId xmlns:a16="http://schemas.microsoft.com/office/drawing/2014/main" id="{227AA5A6-7DC3-2345-E687-80F34CEF0D9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539628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tel og innhold">
    <p:bg>
      <p:bgPr>
        <a:solidFill>
          <a:srgbClr val="D4E0EF"/>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53441" y="711200"/>
            <a:ext cx="10644060" cy="2137508"/>
          </a:xfrm>
        </p:spPr>
        <p:txBody>
          <a:bodyPr/>
          <a:lstStyle>
            <a:lvl1pPr>
              <a:defRPr sz="8000" cap="none">
                <a:solidFill>
                  <a:srgbClr val="034022"/>
                </a:solidFill>
              </a:defRPr>
            </a:lvl1pPr>
          </a:lstStyle>
          <a:p>
            <a:r>
              <a:rPr lang="nb-NO" dirty="0"/>
              <a:t>Tittel over to linjer</a:t>
            </a:r>
          </a:p>
        </p:txBody>
      </p:sp>
      <p:sp>
        <p:nvSpPr>
          <p:cNvPr id="3" name="Plassholder for innhold 2"/>
          <p:cNvSpPr>
            <a:spLocks noGrp="1"/>
          </p:cNvSpPr>
          <p:nvPr>
            <p:ph idx="1"/>
          </p:nvPr>
        </p:nvSpPr>
        <p:spPr>
          <a:xfrm>
            <a:off x="853441" y="3106617"/>
            <a:ext cx="10644060" cy="2773484"/>
          </a:xfrm>
        </p:spPr>
        <p:txBody>
          <a:bodyPr>
            <a:noAutofit/>
          </a:bodyPr>
          <a:lstStyle>
            <a:lvl1pPr>
              <a:defRPr sz="3600"/>
            </a:lvl1pPr>
            <a:lvl2pPr>
              <a:defRPr sz="3600"/>
            </a:lvl2pPr>
            <a:lvl3pPr>
              <a:defRPr sz="3600"/>
            </a:lvl3pPr>
            <a:lvl4pPr>
              <a:defRPr sz="3600"/>
            </a:lvl4pPr>
            <a:lvl5pPr>
              <a:defRPr sz="3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pic>
        <p:nvPicPr>
          <p:cNvPr id="5" name="Grafikk 4">
            <a:extLst>
              <a:ext uri="{FF2B5EF4-FFF2-40B4-BE49-F238E27FC236}">
                <a16:creationId xmlns:a16="http://schemas.microsoft.com/office/drawing/2014/main" id="{227AA5A6-7DC3-2345-E687-80F34CEF0D9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4284940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nndelingsoverskrift">
    <p:spTree>
      <p:nvGrpSpPr>
        <p:cNvPr id="1" name=""/>
        <p:cNvGrpSpPr/>
        <p:nvPr/>
      </p:nvGrpSpPr>
      <p:grpSpPr>
        <a:xfrm>
          <a:off x="0" y="0"/>
          <a:ext cx="0" cy="0"/>
          <a:chOff x="0" y="0"/>
          <a:chExt cx="0" cy="0"/>
        </a:xfrm>
      </p:grpSpPr>
      <p:sp>
        <p:nvSpPr>
          <p:cNvPr id="8" name="Tittel 1"/>
          <p:cNvSpPr>
            <a:spLocks noGrp="1"/>
          </p:cNvSpPr>
          <p:nvPr>
            <p:ph type="title" hasCustomPrompt="1"/>
          </p:nvPr>
        </p:nvSpPr>
        <p:spPr>
          <a:xfrm>
            <a:off x="853441" y="711200"/>
            <a:ext cx="10644060" cy="1198880"/>
          </a:xfrm>
        </p:spPr>
        <p:txBody>
          <a:bodyPr/>
          <a:lstStyle>
            <a:lvl1pPr>
              <a:defRPr sz="8000" cap="none"/>
            </a:lvl1pPr>
          </a:lstStyle>
          <a:p>
            <a:r>
              <a:rPr lang="nb-NO" dirty="0"/>
              <a:t>Tittel</a:t>
            </a:r>
          </a:p>
        </p:txBody>
      </p:sp>
      <p:sp>
        <p:nvSpPr>
          <p:cNvPr id="9" name="Plassholder for innhold 2"/>
          <p:cNvSpPr>
            <a:spLocks noGrp="1"/>
          </p:cNvSpPr>
          <p:nvPr>
            <p:ph idx="1"/>
          </p:nvPr>
        </p:nvSpPr>
        <p:spPr>
          <a:xfrm>
            <a:off x="853440" y="2062481"/>
            <a:ext cx="5201920" cy="3801871"/>
          </a:xfrm>
        </p:spPr>
        <p:txBody>
          <a:bodyPr>
            <a:normAutofit/>
          </a:bodyPr>
          <a:lstStyle>
            <a:lvl1pPr marL="0" indent="0">
              <a:buNone/>
              <a:defRPr sz="3600"/>
            </a:lvl1pPr>
            <a:lvl2pPr>
              <a:defRPr sz="3600"/>
            </a:lvl2pPr>
            <a:lvl3pPr>
              <a:defRPr sz="3600"/>
            </a:lvl3pPr>
            <a:lvl4pPr>
              <a:defRPr sz="3600"/>
            </a:lvl4pPr>
            <a:lvl5pPr>
              <a:defRPr sz="3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0" name="Plassholder for bilde 7"/>
          <p:cNvSpPr>
            <a:spLocks noGrp="1"/>
          </p:cNvSpPr>
          <p:nvPr>
            <p:ph type="pic" sz="quarter" idx="10"/>
          </p:nvPr>
        </p:nvSpPr>
        <p:spPr>
          <a:xfrm>
            <a:off x="6245013" y="2062481"/>
            <a:ext cx="5252487" cy="3801871"/>
          </a:xfrm>
        </p:spPr>
        <p:txBody>
          <a:bodyPr>
            <a:normAutofit/>
          </a:bodyPr>
          <a:lstStyle>
            <a:lvl1pPr>
              <a:defRPr sz="3600"/>
            </a:lvl1pPr>
          </a:lstStyle>
          <a:p>
            <a:r>
              <a:rPr lang="nb-NO"/>
              <a:t>Klikk på ikonet for å legge til et bilde</a:t>
            </a:r>
            <a:endParaRPr lang="nb-NO" dirty="0"/>
          </a:p>
        </p:txBody>
      </p:sp>
      <p:pic>
        <p:nvPicPr>
          <p:cNvPr id="3" name="Grafikk 2">
            <a:extLst>
              <a:ext uri="{FF2B5EF4-FFF2-40B4-BE49-F238E27FC236}">
                <a16:creationId xmlns:a16="http://schemas.microsoft.com/office/drawing/2014/main" id="{6904ECB9-3EB8-08BB-F7C6-64977F3530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50146" y="6132643"/>
            <a:ext cx="337762" cy="337762"/>
          </a:xfrm>
          <a:prstGeom prst="rect">
            <a:avLst/>
          </a:prstGeom>
        </p:spPr>
      </p:pic>
    </p:spTree>
    <p:extLst>
      <p:ext uri="{BB962C8B-B14F-4D97-AF65-F5344CB8AC3E}">
        <p14:creationId xmlns:p14="http://schemas.microsoft.com/office/powerpoint/2010/main" val="92857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3EEE2"/>
        </a:solidFill>
        <a:effectLst/>
      </p:bgPr>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53440" y="711200"/>
            <a:ext cx="10728960" cy="2119682"/>
          </a:xfrm>
          <a:prstGeom prst="rect">
            <a:avLst/>
          </a:prstGeom>
        </p:spPr>
        <p:txBody>
          <a:bodyPr vert="horz" lIns="91440" tIns="45720" rIns="91440" bIns="45720" rtlCol="0" anchor="t">
            <a:noAutofit/>
          </a:bodyPr>
          <a:lstStyle/>
          <a:p>
            <a:r>
              <a:rPr lang="en-US" dirty="0" err="1"/>
              <a:t>Klikk</a:t>
            </a:r>
            <a:r>
              <a:rPr lang="en-US" dirty="0"/>
              <a:t> for å </a:t>
            </a:r>
            <a:r>
              <a:rPr lang="en-US" dirty="0" err="1"/>
              <a:t>redigere</a:t>
            </a:r>
            <a:r>
              <a:rPr lang="en-US" dirty="0"/>
              <a:t> </a:t>
            </a:r>
            <a:r>
              <a:rPr lang="en-US" dirty="0" err="1"/>
              <a:t>tittelstil</a:t>
            </a:r>
            <a:endParaRPr lang="nb-NO" dirty="0"/>
          </a:p>
        </p:txBody>
      </p:sp>
      <p:sp>
        <p:nvSpPr>
          <p:cNvPr id="3" name="Plassholder for tekst 2"/>
          <p:cNvSpPr>
            <a:spLocks noGrp="1"/>
          </p:cNvSpPr>
          <p:nvPr>
            <p:ph type="body" idx="1"/>
          </p:nvPr>
        </p:nvSpPr>
        <p:spPr>
          <a:xfrm>
            <a:off x="853440" y="3004427"/>
            <a:ext cx="10728960" cy="3853573"/>
          </a:xfrm>
          <a:prstGeom prst="rect">
            <a:avLst/>
          </a:prstGeom>
        </p:spPr>
        <p:txBody>
          <a:bodyPr vert="horz" lIns="91440" tIns="45720" rIns="91440" bIns="45720" rtlCol="0">
            <a:normAutofit/>
          </a:bodyPr>
          <a:lstStyle/>
          <a:p>
            <a:pPr lvl="0"/>
            <a:r>
              <a:rPr lang="en-US" dirty="0" err="1"/>
              <a:t>Klikk</a:t>
            </a:r>
            <a:r>
              <a:rPr lang="en-US" dirty="0"/>
              <a:t> for </a:t>
            </a:r>
            <a:r>
              <a:rPr lang="en-US" dirty="0" err="1"/>
              <a:t>å</a:t>
            </a:r>
            <a:r>
              <a:rPr lang="en-US" dirty="0"/>
              <a:t> </a:t>
            </a:r>
            <a:r>
              <a:rPr lang="en-US" dirty="0" err="1"/>
              <a:t>redigere</a:t>
            </a:r>
            <a:r>
              <a:rPr lang="en-US" dirty="0"/>
              <a:t> </a:t>
            </a:r>
            <a:r>
              <a:rPr lang="en-US" dirty="0" err="1"/>
              <a:t>tekststiler</a:t>
            </a:r>
            <a:r>
              <a:rPr lang="en-US" dirty="0"/>
              <a:t> </a:t>
            </a:r>
            <a:r>
              <a:rPr lang="en-US" dirty="0" err="1"/>
              <a:t>i</a:t>
            </a:r>
            <a:r>
              <a:rPr lang="en-US" dirty="0"/>
              <a:t> </a:t>
            </a:r>
            <a:r>
              <a:rPr lang="en-US" dirty="0" err="1"/>
              <a:t>malen</a:t>
            </a:r>
            <a:endParaRPr lang="en-US" dirty="0"/>
          </a:p>
          <a:p>
            <a:pPr lvl="1"/>
            <a:r>
              <a:rPr lang="en-US" dirty="0"/>
              <a:t>Andre </a:t>
            </a:r>
            <a:r>
              <a:rPr lang="en-US" dirty="0" err="1"/>
              <a:t>nivå</a:t>
            </a:r>
            <a:endParaRPr lang="en-US" dirty="0"/>
          </a:p>
          <a:p>
            <a:pPr lvl="2"/>
            <a:r>
              <a:rPr lang="en-US" dirty="0" err="1"/>
              <a:t>Tredje</a:t>
            </a:r>
            <a:r>
              <a:rPr lang="en-US" dirty="0"/>
              <a:t> </a:t>
            </a:r>
            <a:r>
              <a:rPr lang="en-US" dirty="0" err="1"/>
              <a:t>nivå</a:t>
            </a:r>
            <a:endParaRPr lang="en-US" dirty="0"/>
          </a:p>
          <a:p>
            <a:pPr lvl="3"/>
            <a:r>
              <a:rPr lang="en-US" dirty="0" err="1"/>
              <a:t>Fjerde</a:t>
            </a:r>
            <a:r>
              <a:rPr lang="en-US" dirty="0"/>
              <a:t> </a:t>
            </a:r>
            <a:r>
              <a:rPr lang="en-US" dirty="0" err="1"/>
              <a:t>nivå</a:t>
            </a:r>
            <a:endParaRPr lang="en-US" dirty="0"/>
          </a:p>
          <a:p>
            <a:pPr lvl="4"/>
            <a:r>
              <a:rPr lang="en-US" dirty="0" err="1"/>
              <a:t>Femte</a:t>
            </a:r>
            <a:r>
              <a:rPr lang="en-US" dirty="0"/>
              <a:t> </a:t>
            </a:r>
            <a:r>
              <a:rPr lang="en-US" dirty="0" err="1"/>
              <a:t>nivå</a:t>
            </a:r>
            <a:endParaRPr lang="nb-NO" dirty="0"/>
          </a:p>
        </p:txBody>
      </p:sp>
    </p:spTree>
    <p:extLst>
      <p:ext uri="{BB962C8B-B14F-4D97-AF65-F5344CB8AC3E}">
        <p14:creationId xmlns:p14="http://schemas.microsoft.com/office/powerpoint/2010/main" val="1177311391"/>
      </p:ext>
    </p:extLst>
  </p:cSld>
  <p:clrMap bg1="lt1" tx1="dk1" bg2="lt2" tx2="dk2" accent1="accent1" accent2="accent2" accent3="accent3" accent4="accent4" accent5="accent5" accent6="accent6" hlink="hlink" folHlink="folHlink"/>
  <p:sldLayoutIdLst>
    <p:sldLayoutId id="2147483689" r:id="rId1"/>
    <p:sldLayoutId id="2147483764" r:id="rId2"/>
    <p:sldLayoutId id="2147483757" r:id="rId3"/>
    <p:sldLayoutId id="2147483759" r:id="rId4"/>
    <p:sldLayoutId id="2147483685" r:id="rId5"/>
    <p:sldLayoutId id="2147483762" r:id="rId6"/>
    <p:sldLayoutId id="2147483758" r:id="rId7"/>
    <p:sldLayoutId id="2147483761" r:id="rId8"/>
    <p:sldLayoutId id="2147483662" r:id="rId9"/>
    <p:sldLayoutId id="2147483763" r:id="rId10"/>
    <p:sldLayoutId id="2147483711" r:id="rId11"/>
    <p:sldLayoutId id="2147483765" r:id="rId12"/>
  </p:sldLayoutIdLst>
  <p:txStyles>
    <p:titleStyle>
      <a:lvl1pPr algn="l" defTabSz="457200" rtl="0" eaLnBrk="1" latinLnBrk="0" hangingPunct="1">
        <a:spcBef>
          <a:spcPct val="0"/>
        </a:spcBef>
        <a:buNone/>
        <a:defRPr sz="8000" b="0" i="1" u="none" kern="1200" cap="none">
          <a:solidFill>
            <a:srgbClr val="034022"/>
          </a:solidFill>
          <a:uFill>
            <a:solidFill>
              <a:srgbClr val="709613"/>
            </a:solidFill>
          </a:uFill>
          <a:latin typeface="+mj-lt"/>
          <a:ea typeface="+mj-ea"/>
          <a:cs typeface="Helvetica"/>
        </a:defRPr>
      </a:lvl1pPr>
    </p:titleStyle>
    <p:bodyStyle>
      <a:lvl1pPr marL="342900" indent="-342900" algn="l" defTabSz="457200" rtl="0" eaLnBrk="1" latinLnBrk="0" hangingPunct="1">
        <a:spcBef>
          <a:spcPct val="20000"/>
        </a:spcBef>
        <a:buFont typeface="Arial"/>
        <a:buChar char="•"/>
        <a:defRPr sz="2600" b="0" i="0" kern="1200">
          <a:solidFill>
            <a:srgbClr val="034022"/>
          </a:solidFill>
          <a:latin typeface="Helvetica"/>
          <a:ea typeface="+mn-ea"/>
          <a:cs typeface="Helvetica"/>
        </a:defRPr>
      </a:lvl1pPr>
      <a:lvl2pPr marL="742950" indent="-285750" algn="l" defTabSz="457200" rtl="0" eaLnBrk="1" latinLnBrk="0" hangingPunct="1">
        <a:spcBef>
          <a:spcPct val="20000"/>
        </a:spcBef>
        <a:buFont typeface="Arial"/>
        <a:buChar char="–"/>
        <a:defRPr sz="2600" b="0" i="0" kern="1200">
          <a:solidFill>
            <a:srgbClr val="034022"/>
          </a:solidFill>
          <a:latin typeface="Helvetica"/>
          <a:ea typeface="+mn-ea"/>
          <a:cs typeface="Helvetica"/>
        </a:defRPr>
      </a:lvl2pPr>
      <a:lvl3pPr marL="1143000" indent="-228600" algn="l" defTabSz="457200" rtl="0" eaLnBrk="1" latinLnBrk="0" hangingPunct="1">
        <a:spcBef>
          <a:spcPct val="20000"/>
        </a:spcBef>
        <a:buFont typeface="Arial"/>
        <a:buChar char="•"/>
        <a:defRPr sz="2600" b="0" i="0" kern="1200">
          <a:solidFill>
            <a:srgbClr val="034022"/>
          </a:solidFill>
          <a:latin typeface="Helvetica"/>
          <a:ea typeface="+mn-ea"/>
          <a:cs typeface="Helvetica"/>
        </a:defRPr>
      </a:lvl3pPr>
      <a:lvl4pPr marL="1600200" indent="-228600" algn="l" defTabSz="457200" rtl="0" eaLnBrk="1" latinLnBrk="0" hangingPunct="1">
        <a:spcBef>
          <a:spcPct val="20000"/>
        </a:spcBef>
        <a:buFont typeface="Arial"/>
        <a:buChar char="–"/>
        <a:defRPr sz="2600" b="0" i="0" kern="1200">
          <a:solidFill>
            <a:srgbClr val="034022"/>
          </a:solidFill>
          <a:latin typeface="Helvetica"/>
          <a:ea typeface="+mn-ea"/>
          <a:cs typeface="Helvetica"/>
        </a:defRPr>
      </a:lvl4pPr>
      <a:lvl5pPr marL="2057400" indent="-228600" algn="l" defTabSz="457200" rtl="0" eaLnBrk="1" latinLnBrk="0" hangingPunct="1">
        <a:spcBef>
          <a:spcPct val="20000"/>
        </a:spcBef>
        <a:buFont typeface="Arial"/>
        <a:buChar char="»"/>
        <a:defRPr sz="2600" b="0" i="0" kern="1200">
          <a:solidFill>
            <a:srgbClr val="034022"/>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3EEE2"/>
        </a:solidFill>
        <a:effectLst/>
      </p:bgPr>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53440" y="711200"/>
            <a:ext cx="10728960" cy="2119682"/>
          </a:xfrm>
          <a:prstGeom prst="rect">
            <a:avLst/>
          </a:prstGeom>
        </p:spPr>
        <p:txBody>
          <a:bodyPr vert="horz" lIns="91440" tIns="45720" rIns="91440" bIns="45720" rtlCol="0" anchor="t">
            <a:noAutofit/>
          </a:bodyPr>
          <a:lstStyle/>
          <a:p>
            <a:r>
              <a:rPr lang="en-US" dirty="0" err="1"/>
              <a:t>Klikk</a:t>
            </a:r>
            <a:r>
              <a:rPr lang="en-US" dirty="0"/>
              <a:t> for å </a:t>
            </a:r>
            <a:r>
              <a:rPr lang="en-US" dirty="0" err="1"/>
              <a:t>redigere</a:t>
            </a:r>
            <a:r>
              <a:rPr lang="en-US" dirty="0"/>
              <a:t> </a:t>
            </a:r>
            <a:r>
              <a:rPr lang="en-US" dirty="0" err="1"/>
              <a:t>tittelstil</a:t>
            </a:r>
            <a:endParaRPr lang="nb-NO" dirty="0"/>
          </a:p>
        </p:txBody>
      </p:sp>
      <p:sp>
        <p:nvSpPr>
          <p:cNvPr id="3" name="Plassholder for tekst 2"/>
          <p:cNvSpPr>
            <a:spLocks noGrp="1"/>
          </p:cNvSpPr>
          <p:nvPr>
            <p:ph type="body" idx="1"/>
          </p:nvPr>
        </p:nvSpPr>
        <p:spPr>
          <a:xfrm>
            <a:off x="853440" y="3004427"/>
            <a:ext cx="10728960" cy="3853573"/>
          </a:xfrm>
          <a:prstGeom prst="rect">
            <a:avLst/>
          </a:prstGeom>
        </p:spPr>
        <p:txBody>
          <a:bodyPr vert="horz" lIns="91440" tIns="45720" rIns="91440" bIns="45720" rtlCol="0">
            <a:normAutofit/>
          </a:bodyPr>
          <a:lstStyle/>
          <a:p>
            <a:pPr lvl="0"/>
            <a:r>
              <a:rPr lang="en-US" dirty="0" err="1"/>
              <a:t>Klikk</a:t>
            </a:r>
            <a:r>
              <a:rPr lang="en-US" dirty="0"/>
              <a:t> for </a:t>
            </a:r>
            <a:r>
              <a:rPr lang="en-US" dirty="0" err="1"/>
              <a:t>å</a:t>
            </a:r>
            <a:r>
              <a:rPr lang="en-US" dirty="0"/>
              <a:t> </a:t>
            </a:r>
            <a:r>
              <a:rPr lang="en-US" dirty="0" err="1"/>
              <a:t>redigere</a:t>
            </a:r>
            <a:r>
              <a:rPr lang="en-US" dirty="0"/>
              <a:t> </a:t>
            </a:r>
            <a:r>
              <a:rPr lang="en-US" dirty="0" err="1"/>
              <a:t>tekststiler</a:t>
            </a:r>
            <a:r>
              <a:rPr lang="en-US" dirty="0"/>
              <a:t> </a:t>
            </a:r>
            <a:r>
              <a:rPr lang="en-US" dirty="0" err="1"/>
              <a:t>i</a:t>
            </a:r>
            <a:r>
              <a:rPr lang="en-US" dirty="0"/>
              <a:t> </a:t>
            </a:r>
            <a:r>
              <a:rPr lang="en-US" dirty="0" err="1"/>
              <a:t>malen</a:t>
            </a:r>
            <a:endParaRPr lang="en-US" dirty="0"/>
          </a:p>
          <a:p>
            <a:pPr lvl="1"/>
            <a:r>
              <a:rPr lang="en-US" dirty="0"/>
              <a:t>Andre </a:t>
            </a:r>
            <a:r>
              <a:rPr lang="en-US" dirty="0" err="1"/>
              <a:t>nivå</a:t>
            </a:r>
            <a:endParaRPr lang="en-US" dirty="0"/>
          </a:p>
          <a:p>
            <a:pPr lvl="2"/>
            <a:r>
              <a:rPr lang="en-US" dirty="0" err="1"/>
              <a:t>Tredje</a:t>
            </a:r>
            <a:r>
              <a:rPr lang="en-US" dirty="0"/>
              <a:t> </a:t>
            </a:r>
            <a:r>
              <a:rPr lang="en-US" dirty="0" err="1"/>
              <a:t>nivå</a:t>
            </a:r>
            <a:endParaRPr lang="en-US" dirty="0"/>
          </a:p>
          <a:p>
            <a:pPr lvl="3"/>
            <a:r>
              <a:rPr lang="en-US" dirty="0" err="1"/>
              <a:t>Fjerde</a:t>
            </a:r>
            <a:r>
              <a:rPr lang="en-US" dirty="0"/>
              <a:t> </a:t>
            </a:r>
            <a:r>
              <a:rPr lang="en-US" dirty="0" err="1"/>
              <a:t>nivå</a:t>
            </a:r>
            <a:endParaRPr lang="en-US" dirty="0"/>
          </a:p>
          <a:p>
            <a:pPr lvl="4"/>
            <a:r>
              <a:rPr lang="en-US" dirty="0" err="1"/>
              <a:t>Femte</a:t>
            </a:r>
            <a:r>
              <a:rPr lang="en-US" dirty="0"/>
              <a:t> </a:t>
            </a:r>
            <a:r>
              <a:rPr lang="en-US" dirty="0" err="1"/>
              <a:t>nivå</a:t>
            </a:r>
            <a:endParaRPr lang="nb-NO" dirty="0"/>
          </a:p>
        </p:txBody>
      </p:sp>
    </p:spTree>
    <p:extLst>
      <p:ext uri="{BB962C8B-B14F-4D97-AF65-F5344CB8AC3E}">
        <p14:creationId xmlns:p14="http://schemas.microsoft.com/office/powerpoint/2010/main" val="1809478097"/>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Lst>
  <p:txStyles>
    <p:titleStyle>
      <a:lvl1pPr algn="l" defTabSz="457200" rtl="0" eaLnBrk="1" latinLnBrk="0" hangingPunct="1">
        <a:spcBef>
          <a:spcPct val="0"/>
        </a:spcBef>
        <a:buNone/>
        <a:defRPr sz="8000" b="0" i="1" u="none" kern="1200" cap="none">
          <a:solidFill>
            <a:srgbClr val="034022"/>
          </a:solidFill>
          <a:uFill>
            <a:solidFill>
              <a:srgbClr val="709613"/>
            </a:solidFill>
          </a:uFill>
          <a:latin typeface="+mj-lt"/>
          <a:ea typeface="+mj-ea"/>
          <a:cs typeface="Helvetica"/>
        </a:defRPr>
      </a:lvl1pPr>
    </p:titleStyle>
    <p:bodyStyle>
      <a:lvl1pPr marL="342900" indent="-342900" algn="l" defTabSz="457200" rtl="0" eaLnBrk="1" latinLnBrk="0" hangingPunct="1">
        <a:spcBef>
          <a:spcPct val="20000"/>
        </a:spcBef>
        <a:buFont typeface="Arial"/>
        <a:buChar char="•"/>
        <a:defRPr sz="2600" b="0" i="0" kern="1200">
          <a:solidFill>
            <a:srgbClr val="034022"/>
          </a:solidFill>
          <a:latin typeface="Helvetica"/>
          <a:ea typeface="+mn-ea"/>
          <a:cs typeface="Helvetica"/>
        </a:defRPr>
      </a:lvl1pPr>
      <a:lvl2pPr marL="742950" indent="-285750" algn="l" defTabSz="457200" rtl="0" eaLnBrk="1" latinLnBrk="0" hangingPunct="1">
        <a:spcBef>
          <a:spcPct val="20000"/>
        </a:spcBef>
        <a:buFont typeface="Arial"/>
        <a:buChar char="–"/>
        <a:defRPr sz="2600" b="0" i="0" kern="1200">
          <a:solidFill>
            <a:srgbClr val="034022"/>
          </a:solidFill>
          <a:latin typeface="Helvetica"/>
          <a:ea typeface="+mn-ea"/>
          <a:cs typeface="Helvetica"/>
        </a:defRPr>
      </a:lvl2pPr>
      <a:lvl3pPr marL="1143000" indent="-228600" algn="l" defTabSz="457200" rtl="0" eaLnBrk="1" latinLnBrk="0" hangingPunct="1">
        <a:spcBef>
          <a:spcPct val="20000"/>
        </a:spcBef>
        <a:buFont typeface="Arial"/>
        <a:buChar char="•"/>
        <a:defRPr sz="2600" b="0" i="0" kern="1200">
          <a:solidFill>
            <a:srgbClr val="034022"/>
          </a:solidFill>
          <a:latin typeface="Helvetica"/>
          <a:ea typeface="+mn-ea"/>
          <a:cs typeface="Helvetica"/>
        </a:defRPr>
      </a:lvl3pPr>
      <a:lvl4pPr marL="1600200" indent="-228600" algn="l" defTabSz="457200" rtl="0" eaLnBrk="1" latinLnBrk="0" hangingPunct="1">
        <a:spcBef>
          <a:spcPct val="20000"/>
        </a:spcBef>
        <a:buFont typeface="Arial"/>
        <a:buChar char="–"/>
        <a:defRPr sz="2600" b="0" i="0" kern="1200">
          <a:solidFill>
            <a:srgbClr val="034022"/>
          </a:solidFill>
          <a:latin typeface="Helvetica"/>
          <a:ea typeface="+mn-ea"/>
          <a:cs typeface="Helvetica"/>
        </a:defRPr>
      </a:lvl4pPr>
      <a:lvl5pPr marL="2057400" indent="-228600" algn="l" defTabSz="457200" rtl="0" eaLnBrk="1" latinLnBrk="0" hangingPunct="1">
        <a:spcBef>
          <a:spcPct val="20000"/>
        </a:spcBef>
        <a:buFont typeface="Arial"/>
        <a:buChar char="»"/>
        <a:defRPr sz="2600" b="0" i="0" kern="1200">
          <a:solidFill>
            <a:srgbClr val="034022"/>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ABFB230-EE3D-5034-65C1-5AF02A1864D8}"/>
              </a:ext>
            </a:extLst>
          </p:cNvPr>
          <p:cNvSpPr>
            <a:spLocks noGrp="1"/>
          </p:cNvSpPr>
          <p:nvPr>
            <p:ph type="ctrTitle"/>
          </p:nvPr>
        </p:nvSpPr>
        <p:spPr>
          <a:xfrm>
            <a:off x="775313" y="2160323"/>
            <a:ext cx="10903340" cy="1980730"/>
          </a:xfrm>
        </p:spPr>
        <p:txBody>
          <a:bodyPr/>
          <a:lstStyle/>
          <a:p>
            <a:r>
              <a:rPr lang="nb-NO" sz="6000" dirty="0"/>
              <a:t>Vergemål, fremtidsfullmakt og arv… </a:t>
            </a:r>
            <a:br>
              <a:rPr lang="nb-NO" sz="6000" dirty="0"/>
            </a:br>
            <a:r>
              <a:rPr lang="nb-NO" sz="6000" dirty="0"/>
              <a:t>- </a:t>
            </a:r>
            <a:r>
              <a:rPr lang="nb-NO" sz="4000" dirty="0"/>
              <a:t>Hvem, hva, når og hvordan? </a:t>
            </a:r>
            <a:br>
              <a:rPr lang="nb-NO" sz="4400" dirty="0"/>
            </a:br>
            <a:endParaRPr lang="nb-NO" sz="6000" dirty="0"/>
          </a:p>
        </p:txBody>
      </p:sp>
      <p:sp>
        <p:nvSpPr>
          <p:cNvPr id="3" name="Undertittel 2">
            <a:extLst>
              <a:ext uri="{FF2B5EF4-FFF2-40B4-BE49-F238E27FC236}">
                <a16:creationId xmlns:a16="http://schemas.microsoft.com/office/drawing/2014/main" id="{E599547F-D5BF-73F7-26D7-98943631716A}"/>
              </a:ext>
            </a:extLst>
          </p:cNvPr>
          <p:cNvSpPr>
            <a:spLocks noGrp="1"/>
          </p:cNvSpPr>
          <p:nvPr>
            <p:ph type="subTitle" idx="1"/>
          </p:nvPr>
        </p:nvSpPr>
        <p:spPr/>
        <p:txBody>
          <a:bodyPr/>
          <a:lstStyle/>
          <a:p>
            <a:r>
              <a:rPr lang="nb-NO" dirty="0"/>
              <a:t>17.11.25</a:t>
            </a:r>
          </a:p>
          <a:p>
            <a:r>
              <a:rPr lang="nb-NO" dirty="0"/>
              <a:t>Tor Omar Nyquist</a:t>
            </a:r>
          </a:p>
          <a:p>
            <a:endParaRPr lang="nb-NO" dirty="0"/>
          </a:p>
        </p:txBody>
      </p:sp>
    </p:spTree>
    <p:extLst>
      <p:ext uri="{BB962C8B-B14F-4D97-AF65-F5344CB8AC3E}">
        <p14:creationId xmlns:p14="http://schemas.microsoft.com/office/powerpoint/2010/main" val="2951633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D6C0F9-A24A-DDBE-891D-81C9ADC0C486}"/>
              </a:ext>
            </a:extLst>
          </p:cNvPr>
          <p:cNvSpPr>
            <a:spLocks noGrp="1"/>
          </p:cNvSpPr>
          <p:nvPr>
            <p:ph type="title"/>
          </p:nvPr>
        </p:nvSpPr>
        <p:spPr/>
        <p:txBody>
          <a:bodyPr/>
          <a:lstStyle/>
          <a:p>
            <a:r>
              <a:rPr lang="nb-NO" sz="4000" dirty="0"/>
              <a:t>Håndtering av midler (dagligbank vs. sperrede midler)</a:t>
            </a:r>
          </a:p>
        </p:txBody>
      </p:sp>
      <p:sp>
        <p:nvSpPr>
          <p:cNvPr id="3" name="Plassholder for innhold 2">
            <a:extLst>
              <a:ext uri="{FF2B5EF4-FFF2-40B4-BE49-F238E27FC236}">
                <a16:creationId xmlns:a16="http://schemas.microsoft.com/office/drawing/2014/main" id="{B8DB4897-39B1-49C7-8304-369965F8B865}"/>
              </a:ext>
            </a:extLst>
          </p:cNvPr>
          <p:cNvSpPr>
            <a:spLocks noGrp="1"/>
          </p:cNvSpPr>
          <p:nvPr>
            <p:ph idx="1"/>
          </p:nvPr>
        </p:nvSpPr>
        <p:spPr/>
        <p:txBody>
          <a:bodyPr>
            <a:normAutofit fontScale="92500" lnSpcReduction="20000"/>
          </a:bodyPr>
          <a:lstStyle/>
          <a:p>
            <a:r>
              <a:rPr lang="nb-NO" sz="2400" dirty="0"/>
              <a:t>Det er vanlig å ha én dagligkonto i vanlig bank der trygd/lønn kommer inn og regninger betales.</a:t>
            </a:r>
          </a:p>
          <a:p>
            <a:r>
              <a:rPr lang="nb-NO" sz="2400" dirty="0"/>
              <a:t>Større sparebeløp kan ikke bare flyttes eller brukes fritt – vergen må ofte ha samtykke fra Statsforvalteren for større disposisjoner (for eksempel salg av bolig, større investeringer osv.). Ofte aktuelt med bruk av sette-verge(midlertidig verge). </a:t>
            </a:r>
          </a:p>
          <a:p>
            <a:r>
              <a:rPr lang="nb-NO" sz="2400" dirty="0"/>
              <a:t>Statsforvalteren kan overta forvaltningen av midler – typisk større arv, erstatninger eller hvis personen har betydelige verdier.</a:t>
            </a:r>
          </a:p>
          <a:p>
            <a:r>
              <a:rPr lang="nb-NO" sz="2400" dirty="0"/>
              <a:t>Midlene settes da inn på en </a:t>
            </a:r>
            <a:r>
              <a:rPr lang="nb-NO" sz="2400" dirty="0" err="1"/>
              <a:t>forvaltningskonto</a:t>
            </a:r>
            <a:r>
              <a:rPr lang="nb-NO" sz="2400" dirty="0"/>
              <a:t> knyttet til Statsforvalteren, og vergen må søke om uttak til bestemte formål.</a:t>
            </a:r>
          </a:p>
          <a:p>
            <a:r>
              <a:rPr lang="nb-NO" sz="2400" dirty="0"/>
              <a:t>Poeng: Dette gir høy sikkerhet, men kan oppleves rigid – og kan bety at man går glipp av bedre rente eller fleksibilitet.</a:t>
            </a:r>
          </a:p>
        </p:txBody>
      </p:sp>
    </p:spTree>
    <p:extLst>
      <p:ext uri="{BB962C8B-B14F-4D97-AF65-F5344CB8AC3E}">
        <p14:creationId xmlns:p14="http://schemas.microsoft.com/office/powerpoint/2010/main" val="411982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511DCBE-AA81-CF23-1775-8D45F8826F45}"/>
              </a:ext>
            </a:extLst>
          </p:cNvPr>
          <p:cNvSpPr>
            <a:spLocks noGrp="1"/>
          </p:cNvSpPr>
          <p:nvPr>
            <p:ph type="title"/>
          </p:nvPr>
        </p:nvSpPr>
        <p:spPr/>
        <p:txBody>
          <a:bodyPr/>
          <a:lstStyle/>
          <a:p>
            <a:r>
              <a:rPr lang="nb-NO" dirty="0"/>
              <a:t>Nyhetssaker i det siste</a:t>
            </a:r>
          </a:p>
        </p:txBody>
      </p:sp>
      <p:sp>
        <p:nvSpPr>
          <p:cNvPr id="3" name="Plassholder for innhold 2">
            <a:extLst>
              <a:ext uri="{FF2B5EF4-FFF2-40B4-BE49-F238E27FC236}">
                <a16:creationId xmlns:a16="http://schemas.microsoft.com/office/drawing/2014/main" id="{5A0D0379-17F9-2DD0-AD2E-F3073E309C69}"/>
              </a:ext>
            </a:extLst>
          </p:cNvPr>
          <p:cNvSpPr>
            <a:spLocks noGrp="1"/>
          </p:cNvSpPr>
          <p:nvPr>
            <p:ph idx="1"/>
          </p:nvPr>
        </p:nvSpPr>
        <p:spPr/>
        <p:txBody>
          <a:bodyPr/>
          <a:lstStyle/>
          <a:p>
            <a:r>
              <a:rPr lang="nb-NO" i="1" dirty="0"/>
              <a:t>Praksisen er skammelig</a:t>
            </a:r>
          </a:p>
          <a:p>
            <a:r>
              <a:rPr lang="nb-NO" b="1" i="1" dirty="0"/>
              <a:t>Personer satt under vergemål har krav på å få tilbakebetalt differansen mellom faktisk rente og markedets rente for alle årene de har fått en urimelig lav rente, mener jusprofessor Johan Giertsen ved Universitet i Bergen</a:t>
            </a:r>
          </a:p>
          <a:p>
            <a:endParaRPr lang="nb-NO" dirty="0"/>
          </a:p>
        </p:txBody>
      </p:sp>
    </p:spTree>
    <p:extLst>
      <p:ext uri="{BB962C8B-B14F-4D97-AF65-F5344CB8AC3E}">
        <p14:creationId xmlns:p14="http://schemas.microsoft.com/office/powerpoint/2010/main" val="42190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1D2882A-43CA-7E19-E579-E10BB85B043D}"/>
              </a:ext>
            </a:extLst>
          </p:cNvPr>
          <p:cNvSpPr>
            <a:spLocks noGrp="1"/>
          </p:cNvSpPr>
          <p:nvPr>
            <p:ph type="title"/>
          </p:nvPr>
        </p:nvSpPr>
        <p:spPr/>
        <p:txBody>
          <a:bodyPr/>
          <a:lstStyle/>
          <a:p>
            <a:r>
              <a:rPr lang="nb-NO" sz="4800" dirty="0"/>
              <a:t>Alternativer til vergemål – fullmakter</a:t>
            </a:r>
          </a:p>
        </p:txBody>
      </p:sp>
      <p:sp>
        <p:nvSpPr>
          <p:cNvPr id="3" name="Plassholder for innhold 2">
            <a:extLst>
              <a:ext uri="{FF2B5EF4-FFF2-40B4-BE49-F238E27FC236}">
                <a16:creationId xmlns:a16="http://schemas.microsoft.com/office/drawing/2014/main" id="{566F7C62-855C-0815-7FE7-10DBFDBCA881}"/>
              </a:ext>
            </a:extLst>
          </p:cNvPr>
          <p:cNvSpPr>
            <a:spLocks noGrp="1"/>
          </p:cNvSpPr>
          <p:nvPr>
            <p:ph idx="1"/>
          </p:nvPr>
        </p:nvSpPr>
        <p:spPr/>
        <p:txBody>
          <a:bodyPr>
            <a:normAutofit fontScale="92500" lnSpcReduction="20000"/>
          </a:bodyPr>
          <a:lstStyle/>
          <a:p>
            <a:pPr lvl="0"/>
            <a:r>
              <a:rPr lang="nb-NO" dirty="0"/>
              <a:t>I stedet for vergemål kan man bruke:</a:t>
            </a:r>
          </a:p>
          <a:p>
            <a:pPr marL="0" indent="0">
              <a:buNone/>
            </a:pPr>
            <a:r>
              <a:rPr lang="nb-NO" dirty="0"/>
              <a:t>	- </a:t>
            </a:r>
            <a:r>
              <a:rPr lang="nb-NO" dirty="0" err="1"/>
              <a:t>Helsenorge</a:t>
            </a:r>
            <a:r>
              <a:rPr lang="nb-NO" dirty="0"/>
              <a:t>-fullmakt  </a:t>
            </a:r>
          </a:p>
          <a:p>
            <a:pPr marL="0" indent="0">
              <a:buNone/>
            </a:pPr>
            <a:r>
              <a:rPr lang="nb-NO" dirty="0"/>
              <a:t>	- </a:t>
            </a:r>
            <a:r>
              <a:rPr lang="nb-NO" dirty="0" err="1"/>
              <a:t>Helfo</a:t>
            </a:r>
            <a:r>
              <a:rPr lang="nb-NO" dirty="0"/>
              <a:t>-fullmakt  </a:t>
            </a:r>
          </a:p>
          <a:p>
            <a:pPr marL="0" indent="0">
              <a:buNone/>
            </a:pPr>
            <a:r>
              <a:rPr lang="nb-NO" dirty="0"/>
              <a:t>	- Apotekfullmakt  </a:t>
            </a:r>
          </a:p>
          <a:p>
            <a:pPr marL="0" indent="0">
              <a:buNone/>
            </a:pPr>
            <a:r>
              <a:rPr lang="nb-NO" dirty="0"/>
              <a:t>	- Kommunal fullmakt (helse/omsorg)  </a:t>
            </a:r>
          </a:p>
          <a:p>
            <a:pPr marL="0" indent="0">
              <a:buNone/>
            </a:pPr>
            <a:r>
              <a:rPr lang="nb-NO" dirty="0"/>
              <a:t>	- Skole-fullmakt  </a:t>
            </a:r>
          </a:p>
          <a:p>
            <a:pPr marL="0" indent="0">
              <a:buNone/>
            </a:pPr>
            <a:r>
              <a:rPr lang="nb-NO" dirty="0"/>
              <a:t>	- NAV, Altinn, </a:t>
            </a:r>
            <a:r>
              <a:rPr lang="nb-NO" dirty="0" err="1"/>
              <a:t>Digipost</a:t>
            </a:r>
            <a:endParaRPr lang="nb-NO" dirty="0"/>
          </a:p>
          <a:p>
            <a:endParaRPr lang="nb-NO" dirty="0"/>
          </a:p>
        </p:txBody>
      </p:sp>
    </p:spTree>
    <p:extLst>
      <p:ext uri="{BB962C8B-B14F-4D97-AF65-F5344CB8AC3E}">
        <p14:creationId xmlns:p14="http://schemas.microsoft.com/office/powerpoint/2010/main" val="987224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902D009-E337-BB92-301F-6765D34CFF77}"/>
              </a:ext>
            </a:extLst>
          </p:cNvPr>
          <p:cNvSpPr>
            <a:spLocks noGrp="1"/>
          </p:cNvSpPr>
          <p:nvPr>
            <p:ph type="title"/>
          </p:nvPr>
        </p:nvSpPr>
        <p:spPr/>
        <p:txBody>
          <a:bodyPr/>
          <a:lstStyle/>
          <a:p>
            <a:r>
              <a:rPr lang="nb-NO" sz="4800" dirty="0"/>
              <a:t>Eksempler – fullmakt helse og skole</a:t>
            </a:r>
            <a:br>
              <a:rPr lang="nb-NO" dirty="0"/>
            </a:br>
            <a:endParaRPr lang="nb-NO" dirty="0"/>
          </a:p>
        </p:txBody>
      </p:sp>
      <p:sp>
        <p:nvSpPr>
          <p:cNvPr id="3" name="Plassholder for innhold 2">
            <a:extLst>
              <a:ext uri="{FF2B5EF4-FFF2-40B4-BE49-F238E27FC236}">
                <a16:creationId xmlns:a16="http://schemas.microsoft.com/office/drawing/2014/main" id="{9604BF9F-5974-05D0-874A-9F9968DC872F}"/>
              </a:ext>
            </a:extLst>
          </p:cNvPr>
          <p:cNvSpPr>
            <a:spLocks noGrp="1"/>
          </p:cNvSpPr>
          <p:nvPr>
            <p:ph idx="1"/>
          </p:nvPr>
        </p:nvSpPr>
        <p:spPr/>
        <p:txBody>
          <a:bodyPr/>
          <a:lstStyle/>
          <a:p>
            <a:pPr lvl="0"/>
            <a:r>
              <a:rPr lang="nb-NO" dirty="0"/>
              <a:t>Fullmakt helse og omsorg – hva kan den brukes til?  </a:t>
            </a:r>
          </a:p>
          <a:p>
            <a:pPr lvl="0"/>
            <a:r>
              <a:rPr lang="nb-NO" dirty="0"/>
              <a:t>Fullmakt skole – hva kan den brukes til?</a:t>
            </a:r>
          </a:p>
          <a:p>
            <a:endParaRPr lang="nb-NO" dirty="0"/>
          </a:p>
        </p:txBody>
      </p:sp>
    </p:spTree>
    <p:extLst>
      <p:ext uri="{BB962C8B-B14F-4D97-AF65-F5344CB8AC3E}">
        <p14:creationId xmlns:p14="http://schemas.microsoft.com/office/powerpoint/2010/main" val="905344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CF58DD4-9007-52DE-565F-FE23B9306E86}"/>
              </a:ext>
            </a:extLst>
          </p:cNvPr>
          <p:cNvSpPr>
            <a:spLocks noGrp="1"/>
          </p:cNvSpPr>
          <p:nvPr>
            <p:ph type="title"/>
          </p:nvPr>
        </p:nvSpPr>
        <p:spPr>
          <a:xfrm>
            <a:off x="853441" y="711200"/>
            <a:ext cx="10644060" cy="1168400"/>
          </a:xfrm>
        </p:spPr>
        <p:txBody>
          <a:bodyPr anchor="t">
            <a:normAutofit/>
          </a:bodyPr>
          <a:lstStyle/>
          <a:p>
            <a:pPr>
              <a:lnSpc>
                <a:spcPct val="90000"/>
              </a:lnSpc>
            </a:pPr>
            <a:r>
              <a:rPr lang="nb-NO" sz="7400"/>
              <a:t>Samtykkekompetanse</a:t>
            </a:r>
          </a:p>
        </p:txBody>
      </p:sp>
      <p:sp>
        <p:nvSpPr>
          <p:cNvPr id="3" name="Plassholder for innhold 2">
            <a:extLst>
              <a:ext uri="{FF2B5EF4-FFF2-40B4-BE49-F238E27FC236}">
                <a16:creationId xmlns:a16="http://schemas.microsoft.com/office/drawing/2014/main" id="{A68C4E57-5CFF-B697-0367-42E3ED61FF0C}"/>
              </a:ext>
            </a:extLst>
          </p:cNvPr>
          <p:cNvSpPr>
            <a:spLocks noGrp="1"/>
          </p:cNvSpPr>
          <p:nvPr>
            <p:ph idx="1"/>
          </p:nvPr>
        </p:nvSpPr>
        <p:spPr>
          <a:xfrm>
            <a:off x="853441" y="2185440"/>
            <a:ext cx="10644060" cy="3643860"/>
          </a:xfrm>
        </p:spPr>
        <p:txBody>
          <a:bodyPr>
            <a:normAutofit/>
          </a:bodyPr>
          <a:lstStyle/>
          <a:p>
            <a:pPr lvl="0">
              <a:lnSpc>
                <a:spcPct val="90000"/>
              </a:lnSpc>
            </a:pPr>
            <a:r>
              <a:rPr lang="nb-NO" sz="1700"/>
              <a:t>Betyr: evne til å forstå og bestemme selv  </a:t>
            </a:r>
          </a:p>
          <a:p>
            <a:pPr lvl="0">
              <a:lnSpc>
                <a:spcPct val="90000"/>
              </a:lnSpc>
            </a:pPr>
            <a:r>
              <a:rPr lang="nb-NO" sz="1700"/>
              <a:t>Gjelder f.eks.:</a:t>
            </a:r>
          </a:p>
          <a:p>
            <a:pPr marL="0" indent="0">
              <a:lnSpc>
                <a:spcPct val="90000"/>
              </a:lnSpc>
              <a:buNone/>
            </a:pPr>
            <a:r>
              <a:rPr lang="nb-NO" sz="1700"/>
              <a:t>	- helsehjelp  </a:t>
            </a:r>
          </a:p>
          <a:p>
            <a:pPr marL="0" indent="0">
              <a:lnSpc>
                <a:spcPct val="90000"/>
              </a:lnSpc>
              <a:buNone/>
            </a:pPr>
            <a:r>
              <a:rPr lang="nb-NO" sz="1700"/>
              <a:t>	- økonomi  </a:t>
            </a:r>
          </a:p>
          <a:p>
            <a:pPr marL="0" indent="0">
              <a:lnSpc>
                <a:spcPct val="90000"/>
              </a:lnSpc>
              <a:buNone/>
            </a:pPr>
            <a:r>
              <a:rPr lang="nb-NO" sz="1700"/>
              <a:t>	- avtaler  </a:t>
            </a:r>
          </a:p>
          <a:p>
            <a:pPr>
              <a:lnSpc>
                <a:spcPct val="90000"/>
              </a:lnSpc>
            </a:pPr>
            <a:r>
              <a:rPr lang="nb-NO" sz="1700"/>
              <a:t>Etter pasient- og brukerrettighetsloven § 4-3 har pasienten rett å samtykke til helsehjelp, hvis han/hun har samtykkekompetanse</a:t>
            </a:r>
          </a:p>
          <a:p>
            <a:pPr lvl="0">
              <a:lnSpc>
                <a:spcPct val="90000"/>
              </a:lnSpc>
            </a:pPr>
            <a:r>
              <a:rPr lang="nb-NO" sz="1700"/>
              <a:t>Vurderingen handler om:  </a:t>
            </a:r>
          </a:p>
          <a:p>
            <a:pPr marL="0" indent="0">
              <a:lnSpc>
                <a:spcPct val="90000"/>
              </a:lnSpc>
              <a:buNone/>
            </a:pPr>
            <a:r>
              <a:rPr lang="nb-NO" sz="1700"/>
              <a:t>	- Forstår personen informasjonen?  </a:t>
            </a:r>
          </a:p>
          <a:p>
            <a:pPr marL="0" indent="0">
              <a:lnSpc>
                <a:spcPct val="90000"/>
              </a:lnSpc>
              <a:buNone/>
            </a:pPr>
            <a:r>
              <a:rPr lang="nb-NO" sz="1700"/>
              <a:t>	- Kan personen vurdere fordeler og ulemper?  </a:t>
            </a:r>
          </a:p>
          <a:p>
            <a:pPr marL="0" indent="0">
              <a:lnSpc>
                <a:spcPct val="90000"/>
              </a:lnSpc>
              <a:buNone/>
            </a:pPr>
            <a:r>
              <a:rPr lang="nb-NO" sz="1700"/>
              <a:t>	- Kan personen uttrykke et valg?  </a:t>
            </a:r>
          </a:p>
          <a:p>
            <a:pPr>
              <a:lnSpc>
                <a:spcPct val="90000"/>
              </a:lnSpc>
            </a:pPr>
            <a:r>
              <a:rPr lang="nb-NO" sz="1700"/>
              <a:t>Man kan ha samtykkekompetanse på ett område (</a:t>
            </a:r>
            <a:r>
              <a:rPr lang="nb-NO" sz="1700" err="1"/>
              <a:t>f.eks</a:t>
            </a:r>
            <a:r>
              <a:rPr lang="nb-NO" sz="1700"/>
              <a:t> helse) men ikke på et annet (kompliserte økonomiske disposisjoner).</a:t>
            </a:r>
          </a:p>
          <a:p>
            <a:pPr>
              <a:lnSpc>
                <a:spcPct val="90000"/>
              </a:lnSpc>
            </a:pPr>
            <a:endParaRPr lang="nb-NO" sz="1700"/>
          </a:p>
          <a:p>
            <a:pPr>
              <a:lnSpc>
                <a:spcPct val="90000"/>
              </a:lnSpc>
            </a:pPr>
            <a:endParaRPr lang="nb-NO" sz="1700"/>
          </a:p>
        </p:txBody>
      </p:sp>
    </p:spTree>
    <p:extLst>
      <p:ext uri="{BB962C8B-B14F-4D97-AF65-F5344CB8AC3E}">
        <p14:creationId xmlns:p14="http://schemas.microsoft.com/office/powerpoint/2010/main" val="1781650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A8E9341-63C2-81F1-29E9-8CE7253D0E69}"/>
              </a:ext>
            </a:extLst>
          </p:cNvPr>
          <p:cNvSpPr>
            <a:spLocks noGrp="1"/>
          </p:cNvSpPr>
          <p:nvPr>
            <p:ph type="title"/>
          </p:nvPr>
        </p:nvSpPr>
        <p:spPr>
          <a:xfrm>
            <a:off x="853441" y="711200"/>
            <a:ext cx="10644060" cy="1168400"/>
          </a:xfrm>
        </p:spPr>
        <p:txBody>
          <a:bodyPr anchor="t">
            <a:normAutofit/>
          </a:bodyPr>
          <a:lstStyle/>
          <a:p>
            <a:pPr>
              <a:lnSpc>
                <a:spcPct val="90000"/>
              </a:lnSpc>
            </a:pPr>
            <a:r>
              <a:rPr lang="nb-NO" sz="3800"/>
              <a:t>Samtykkekompetanse og utviklingshemming</a:t>
            </a:r>
          </a:p>
        </p:txBody>
      </p:sp>
      <p:sp>
        <p:nvSpPr>
          <p:cNvPr id="3" name="Plassholder for innhold 2">
            <a:extLst>
              <a:ext uri="{FF2B5EF4-FFF2-40B4-BE49-F238E27FC236}">
                <a16:creationId xmlns:a16="http://schemas.microsoft.com/office/drawing/2014/main" id="{F99A05B3-B48A-1AB9-F2B4-5D3D70AC6A73}"/>
              </a:ext>
            </a:extLst>
          </p:cNvPr>
          <p:cNvSpPr>
            <a:spLocks noGrp="1"/>
          </p:cNvSpPr>
          <p:nvPr>
            <p:ph idx="1"/>
          </p:nvPr>
        </p:nvSpPr>
        <p:spPr>
          <a:xfrm>
            <a:off x="853441" y="2185440"/>
            <a:ext cx="10644060" cy="3643860"/>
          </a:xfrm>
        </p:spPr>
        <p:txBody>
          <a:bodyPr>
            <a:normAutofit/>
          </a:bodyPr>
          <a:lstStyle/>
          <a:p>
            <a:pPr lvl="0">
              <a:lnSpc>
                <a:spcPct val="90000"/>
              </a:lnSpc>
            </a:pPr>
            <a:r>
              <a:rPr lang="nb-NO" dirty="0"/>
              <a:t>Utviklingshemming betyr ikke automatisk manglende samtykkekompetanse  </a:t>
            </a:r>
            <a:endParaRPr lang="nb-NO"/>
          </a:p>
          <a:p>
            <a:pPr lvl="0">
              <a:lnSpc>
                <a:spcPct val="90000"/>
              </a:lnSpc>
            </a:pPr>
            <a:r>
              <a:rPr lang="nb-NO" dirty="0"/>
              <a:t>Vurderes konkret:</a:t>
            </a:r>
            <a:endParaRPr lang="nb-NO"/>
          </a:p>
          <a:p>
            <a:pPr marL="0" indent="0">
              <a:lnSpc>
                <a:spcPct val="90000"/>
              </a:lnSpc>
              <a:buNone/>
            </a:pPr>
            <a:r>
              <a:rPr lang="nb-NO" dirty="0"/>
              <a:t>	- hva saken gjelder  </a:t>
            </a:r>
            <a:endParaRPr lang="nb-NO"/>
          </a:p>
          <a:p>
            <a:pPr marL="0" indent="0">
              <a:lnSpc>
                <a:spcPct val="90000"/>
              </a:lnSpc>
              <a:buNone/>
            </a:pPr>
            <a:r>
              <a:rPr lang="nb-NO" dirty="0"/>
              <a:t>	- hvordan informasjonen gis  </a:t>
            </a:r>
            <a:endParaRPr lang="nb-NO"/>
          </a:p>
          <a:p>
            <a:pPr lvl="0">
              <a:lnSpc>
                <a:spcPct val="90000"/>
              </a:lnSpc>
            </a:pPr>
            <a:r>
              <a:rPr lang="nb-NO" dirty="0"/>
              <a:t>Plikt til å tilrettelegge informasjon</a:t>
            </a:r>
            <a:endParaRPr lang="nb-NO"/>
          </a:p>
          <a:p>
            <a:pPr>
              <a:lnSpc>
                <a:spcPct val="90000"/>
              </a:lnSpc>
            </a:pPr>
            <a:endParaRPr lang="nb-NO"/>
          </a:p>
        </p:txBody>
      </p:sp>
    </p:spTree>
    <p:extLst>
      <p:ext uri="{BB962C8B-B14F-4D97-AF65-F5344CB8AC3E}">
        <p14:creationId xmlns:p14="http://schemas.microsoft.com/office/powerpoint/2010/main" val="1831991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5A40D31-C426-DA9D-65FE-5D7E63D6F743}"/>
              </a:ext>
            </a:extLst>
          </p:cNvPr>
          <p:cNvSpPr>
            <a:spLocks noGrp="1"/>
          </p:cNvSpPr>
          <p:nvPr>
            <p:ph type="title"/>
          </p:nvPr>
        </p:nvSpPr>
        <p:spPr>
          <a:xfrm>
            <a:off x="853441" y="711200"/>
            <a:ext cx="10644060" cy="1168400"/>
          </a:xfrm>
        </p:spPr>
        <p:txBody>
          <a:bodyPr anchor="t">
            <a:normAutofit/>
          </a:bodyPr>
          <a:lstStyle/>
          <a:p>
            <a:pPr>
              <a:lnSpc>
                <a:spcPct val="90000"/>
              </a:lnSpc>
            </a:pPr>
            <a:r>
              <a:rPr lang="nb-NO" sz="7400"/>
              <a:t>Oppsummering del 1</a:t>
            </a:r>
          </a:p>
        </p:txBody>
      </p:sp>
      <p:sp>
        <p:nvSpPr>
          <p:cNvPr id="3" name="Plassholder for innhold 2">
            <a:extLst>
              <a:ext uri="{FF2B5EF4-FFF2-40B4-BE49-F238E27FC236}">
                <a16:creationId xmlns:a16="http://schemas.microsoft.com/office/drawing/2014/main" id="{3B75FE88-C194-72DD-5869-776F115F16EA}"/>
              </a:ext>
            </a:extLst>
          </p:cNvPr>
          <p:cNvSpPr>
            <a:spLocks noGrp="1"/>
          </p:cNvSpPr>
          <p:nvPr>
            <p:ph idx="1"/>
          </p:nvPr>
        </p:nvSpPr>
        <p:spPr>
          <a:xfrm>
            <a:off x="853441" y="2185440"/>
            <a:ext cx="10644060" cy="3643860"/>
          </a:xfrm>
        </p:spPr>
        <p:txBody>
          <a:bodyPr>
            <a:normAutofit/>
          </a:bodyPr>
          <a:lstStyle/>
          <a:p>
            <a:pPr lvl="0">
              <a:lnSpc>
                <a:spcPct val="90000"/>
              </a:lnSpc>
            </a:pPr>
            <a:r>
              <a:rPr lang="nb-NO" dirty="0"/>
              <a:t>Vergemål = frivillig støtteordning  </a:t>
            </a:r>
          </a:p>
          <a:p>
            <a:pPr lvl="0">
              <a:lnSpc>
                <a:spcPct val="90000"/>
              </a:lnSpc>
            </a:pPr>
            <a:r>
              <a:rPr lang="nb-NO" dirty="0"/>
              <a:t>Mange kan klare seg med fullmakter  </a:t>
            </a:r>
          </a:p>
          <a:p>
            <a:pPr lvl="0">
              <a:lnSpc>
                <a:spcPct val="90000"/>
              </a:lnSpc>
            </a:pPr>
            <a:r>
              <a:rPr lang="nb-NO" dirty="0"/>
              <a:t>Viktig å være tydelig på:</a:t>
            </a:r>
          </a:p>
          <a:p>
            <a:pPr marL="0" indent="0">
              <a:lnSpc>
                <a:spcPct val="90000"/>
              </a:lnSpc>
              <a:buNone/>
            </a:pPr>
            <a:r>
              <a:rPr lang="nb-NO" dirty="0"/>
              <a:t>	- hva vergen/fullmektigen kan gjøre  </a:t>
            </a:r>
          </a:p>
          <a:p>
            <a:pPr marL="0" indent="0">
              <a:lnSpc>
                <a:spcPct val="90000"/>
              </a:lnSpc>
              <a:buNone/>
            </a:pPr>
            <a:r>
              <a:rPr lang="nb-NO" dirty="0"/>
              <a:t>	- hvordan bytte verge / trekke fullmakt  </a:t>
            </a:r>
          </a:p>
          <a:p>
            <a:pPr lvl="0">
              <a:lnSpc>
                <a:spcPct val="90000"/>
              </a:lnSpc>
            </a:pPr>
            <a:r>
              <a:rPr lang="nb-NO" dirty="0"/>
              <a:t>Alltid fokus: personens vilje og ønsker</a:t>
            </a:r>
          </a:p>
          <a:p>
            <a:pPr>
              <a:lnSpc>
                <a:spcPct val="90000"/>
              </a:lnSpc>
            </a:pPr>
            <a:endParaRPr lang="nb-NO" dirty="0"/>
          </a:p>
        </p:txBody>
      </p:sp>
    </p:spTree>
    <p:extLst>
      <p:ext uri="{BB962C8B-B14F-4D97-AF65-F5344CB8AC3E}">
        <p14:creationId xmlns:p14="http://schemas.microsoft.com/office/powerpoint/2010/main" val="490803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tittel 1">
            <a:extLst>
              <a:ext uri="{FF2B5EF4-FFF2-40B4-BE49-F238E27FC236}">
                <a16:creationId xmlns:a16="http://schemas.microsoft.com/office/drawing/2014/main" id="{BA271B3A-F33A-8970-4E8B-DC42B70658AE}"/>
              </a:ext>
            </a:extLst>
          </p:cNvPr>
          <p:cNvSpPr>
            <a:spLocks noGrp="1"/>
          </p:cNvSpPr>
          <p:nvPr>
            <p:ph type="subTitle" idx="1"/>
          </p:nvPr>
        </p:nvSpPr>
        <p:spPr/>
        <p:txBody>
          <a:bodyPr/>
          <a:lstStyle/>
          <a:p>
            <a:r>
              <a:rPr lang="nb-NO" dirty="0"/>
              <a:t>Pause</a:t>
            </a:r>
          </a:p>
        </p:txBody>
      </p:sp>
    </p:spTree>
    <p:extLst>
      <p:ext uri="{BB962C8B-B14F-4D97-AF65-F5344CB8AC3E}">
        <p14:creationId xmlns:p14="http://schemas.microsoft.com/office/powerpoint/2010/main" val="1262204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B3D22E9-AA49-B65A-084C-C64E652D726B}"/>
              </a:ext>
            </a:extLst>
          </p:cNvPr>
          <p:cNvSpPr>
            <a:spLocks noGrp="1"/>
          </p:cNvSpPr>
          <p:nvPr>
            <p:ph type="title"/>
          </p:nvPr>
        </p:nvSpPr>
        <p:spPr/>
        <p:txBody>
          <a:bodyPr/>
          <a:lstStyle/>
          <a:p>
            <a:r>
              <a:rPr lang="nb-NO" dirty="0"/>
              <a:t>Del 2</a:t>
            </a:r>
          </a:p>
        </p:txBody>
      </p:sp>
      <p:sp>
        <p:nvSpPr>
          <p:cNvPr id="3" name="Plassholder for innhold 2">
            <a:extLst>
              <a:ext uri="{FF2B5EF4-FFF2-40B4-BE49-F238E27FC236}">
                <a16:creationId xmlns:a16="http://schemas.microsoft.com/office/drawing/2014/main" id="{F2AC8B59-3940-8A8A-DBA7-84272EAFD1A1}"/>
              </a:ext>
            </a:extLst>
          </p:cNvPr>
          <p:cNvSpPr>
            <a:spLocks noGrp="1"/>
          </p:cNvSpPr>
          <p:nvPr>
            <p:ph idx="1"/>
          </p:nvPr>
        </p:nvSpPr>
        <p:spPr/>
        <p:txBody>
          <a:bodyPr/>
          <a:lstStyle/>
          <a:p>
            <a:pPr lvl="0"/>
            <a:r>
              <a:rPr lang="nb-NO" dirty="0"/>
              <a:t>Arv, testament og fremtidsfullmakt  </a:t>
            </a:r>
          </a:p>
          <a:p>
            <a:pPr lvl="0"/>
            <a:r>
              <a:rPr lang="nb-NO" dirty="0"/>
              <a:t>Hvordan sikre barn med utviklingshemming – i det lange løp  </a:t>
            </a:r>
          </a:p>
          <a:p>
            <a:pPr lvl="0"/>
            <a:r>
              <a:rPr lang="nb-NO" dirty="0"/>
              <a:t>Vi ser både på penger og på hvem som skal hjelpe</a:t>
            </a:r>
          </a:p>
          <a:p>
            <a:endParaRPr lang="nb-NO" dirty="0"/>
          </a:p>
        </p:txBody>
      </p:sp>
    </p:spTree>
    <p:extLst>
      <p:ext uri="{BB962C8B-B14F-4D97-AF65-F5344CB8AC3E}">
        <p14:creationId xmlns:p14="http://schemas.microsoft.com/office/powerpoint/2010/main" val="1703315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190B4B-4152-75B5-5C6D-692B66FAD4F4}"/>
              </a:ext>
            </a:extLst>
          </p:cNvPr>
          <p:cNvSpPr>
            <a:spLocks noGrp="1"/>
          </p:cNvSpPr>
          <p:nvPr>
            <p:ph type="title"/>
          </p:nvPr>
        </p:nvSpPr>
        <p:spPr/>
        <p:txBody>
          <a:bodyPr/>
          <a:lstStyle/>
          <a:p>
            <a:r>
              <a:rPr lang="nb-NO" sz="6600" dirty="0"/>
              <a:t>Hva er en fremtidsfullmakt?</a:t>
            </a:r>
          </a:p>
        </p:txBody>
      </p:sp>
      <p:sp>
        <p:nvSpPr>
          <p:cNvPr id="3" name="Plassholder for innhold 2">
            <a:extLst>
              <a:ext uri="{FF2B5EF4-FFF2-40B4-BE49-F238E27FC236}">
                <a16:creationId xmlns:a16="http://schemas.microsoft.com/office/drawing/2014/main" id="{F16A96E2-A980-7D2A-82DE-9C9ECD7522B7}"/>
              </a:ext>
            </a:extLst>
          </p:cNvPr>
          <p:cNvSpPr>
            <a:spLocks noGrp="1"/>
          </p:cNvSpPr>
          <p:nvPr>
            <p:ph idx="1"/>
          </p:nvPr>
        </p:nvSpPr>
        <p:spPr/>
        <p:txBody>
          <a:bodyPr/>
          <a:lstStyle/>
          <a:p>
            <a:pPr lvl="0"/>
            <a:r>
              <a:rPr lang="nb-NO" dirty="0"/>
              <a:t>En fullmakt som skal brukes i framtiden  </a:t>
            </a:r>
          </a:p>
          <a:p>
            <a:pPr lvl="0"/>
            <a:r>
              <a:rPr lang="nb-NO" dirty="0"/>
              <a:t>Du bestemmer nå hvem som skal hjelpe deg senere  </a:t>
            </a:r>
          </a:p>
          <a:p>
            <a:pPr lvl="0"/>
            <a:r>
              <a:rPr lang="nb-NO" dirty="0"/>
              <a:t>Brukes hvis du ikke lenger kan ivareta egne interesser</a:t>
            </a:r>
          </a:p>
          <a:p>
            <a:endParaRPr lang="nb-NO" dirty="0"/>
          </a:p>
        </p:txBody>
      </p:sp>
    </p:spTree>
    <p:extLst>
      <p:ext uri="{BB962C8B-B14F-4D97-AF65-F5344CB8AC3E}">
        <p14:creationId xmlns:p14="http://schemas.microsoft.com/office/powerpoint/2010/main" val="694728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675589A-6095-A1EA-DB02-AEB14B9ADDAA}"/>
              </a:ext>
            </a:extLst>
          </p:cNvPr>
          <p:cNvSpPr>
            <a:spLocks noGrp="1"/>
          </p:cNvSpPr>
          <p:nvPr>
            <p:ph type="title"/>
          </p:nvPr>
        </p:nvSpPr>
        <p:spPr/>
        <p:txBody>
          <a:bodyPr/>
          <a:lstStyle/>
          <a:p>
            <a:r>
              <a:rPr lang="nb-NO" sz="6000" dirty="0"/>
              <a:t>Agenda</a:t>
            </a:r>
          </a:p>
        </p:txBody>
      </p:sp>
      <p:sp>
        <p:nvSpPr>
          <p:cNvPr id="3" name="Plassholder for innhold 2">
            <a:extLst>
              <a:ext uri="{FF2B5EF4-FFF2-40B4-BE49-F238E27FC236}">
                <a16:creationId xmlns:a16="http://schemas.microsoft.com/office/drawing/2014/main" id="{01682B3D-09FA-C96D-89BD-89A4F28E6014}"/>
              </a:ext>
            </a:extLst>
          </p:cNvPr>
          <p:cNvSpPr>
            <a:spLocks noGrp="1"/>
          </p:cNvSpPr>
          <p:nvPr>
            <p:ph idx="1"/>
          </p:nvPr>
        </p:nvSpPr>
        <p:spPr>
          <a:xfrm>
            <a:off x="853441" y="2185440"/>
            <a:ext cx="10644060" cy="4119826"/>
          </a:xfrm>
        </p:spPr>
        <p:txBody>
          <a:bodyPr>
            <a:normAutofit fontScale="92500" lnSpcReduction="20000"/>
          </a:bodyPr>
          <a:lstStyle/>
          <a:p>
            <a:r>
              <a:rPr lang="nb-NO" dirty="0">
                <a:solidFill>
                  <a:schemeClr val="tx1"/>
                </a:solidFill>
              </a:rPr>
              <a:t>Kort om meg og oss</a:t>
            </a:r>
          </a:p>
          <a:p>
            <a:endParaRPr lang="nb-NO" dirty="0">
              <a:solidFill>
                <a:schemeClr val="tx1"/>
              </a:solidFill>
            </a:endParaRPr>
          </a:p>
          <a:p>
            <a:r>
              <a:rPr lang="nb-NO" dirty="0">
                <a:solidFill>
                  <a:schemeClr val="tx1"/>
                </a:solidFill>
              </a:rPr>
              <a:t>Del 1: Vergemål og alternativer (</a:t>
            </a:r>
            <a:r>
              <a:rPr lang="nb-NO" dirty="0" err="1">
                <a:solidFill>
                  <a:schemeClr val="tx1"/>
                </a:solidFill>
              </a:rPr>
              <a:t>ca</a:t>
            </a:r>
            <a:r>
              <a:rPr lang="nb-NO" dirty="0">
                <a:solidFill>
                  <a:schemeClr val="tx1"/>
                </a:solidFill>
              </a:rPr>
              <a:t> 45 minutter)</a:t>
            </a:r>
          </a:p>
          <a:p>
            <a:r>
              <a:rPr lang="nb-NO" dirty="0">
                <a:solidFill>
                  <a:schemeClr val="tx1"/>
                </a:solidFill>
              </a:rPr>
              <a:t>Pause</a:t>
            </a:r>
          </a:p>
          <a:p>
            <a:r>
              <a:rPr lang="nb-NO" dirty="0">
                <a:solidFill>
                  <a:schemeClr val="tx1"/>
                </a:solidFill>
              </a:rPr>
              <a:t>Del 2: Arv, testament og fremtidsfullmakt (</a:t>
            </a:r>
            <a:r>
              <a:rPr lang="nb-NO" dirty="0" err="1">
                <a:solidFill>
                  <a:schemeClr val="tx1"/>
                </a:solidFill>
              </a:rPr>
              <a:t>ca</a:t>
            </a:r>
            <a:r>
              <a:rPr lang="nb-NO" dirty="0">
                <a:solidFill>
                  <a:schemeClr val="tx1"/>
                </a:solidFill>
              </a:rPr>
              <a:t> 45 minutter) </a:t>
            </a:r>
          </a:p>
          <a:p>
            <a:endParaRPr lang="nb-NO" dirty="0">
              <a:solidFill>
                <a:schemeClr val="tx1"/>
              </a:solidFill>
            </a:endParaRPr>
          </a:p>
          <a:p>
            <a:r>
              <a:rPr lang="nb-NO" dirty="0">
                <a:solidFill>
                  <a:schemeClr val="tx1"/>
                </a:solidFill>
              </a:rPr>
              <a:t>Mål: Mer trygghet og oversikt</a:t>
            </a:r>
          </a:p>
          <a:p>
            <a:endParaRPr lang="nb-NO" dirty="0">
              <a:solidFill>
                <a:schemeClr val="tx1"/>
              </a:solidFill>
            </a:endParaRPr>
          </a:p>
          <a:p>
            <a:endParaRPr lang="nb-NO" dirty="0">
              <a:solidFill>
                <a:schemeClr val="tx1"/>
              </a:solidFill>
            </a:endParaRPr>
          </a:p>
        </p:txBody>
      </p:sp>
    </p:spTree>
    <p:extLst>
      <p:ext uri="{BB962C8B-B14F-4D97-AF65-F5344CB8AC3E}">
        <p14:creationId xmlns:p14="http://schemas.microsoft.com/office/powerpoint/2010/main" val="4055866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4C0C331-29FD-AC36-4C57-A716A70C1074}"/>
              </a:ext>
            </a:extLst>
          </p:cNvPr>
          <p:cNvSpPr>
            <a:spLocks noGrp="1"/>
          </p:cNvSpPr>
          <p:nvPr>
            <p:ph type="title"/>
          </p:nvPr>
        </p:nvSpPr>
        <p:spPr/>
        <p:txBody>
          <a:bodyPr/>
          <a:lstStyle/>
          <a:p>
            <a:r>
              <a:rPr lang="nb-NO" sz="5400" dirty="0"/>
              <a:t>Hvem kan lage fremtidsfullmakt?</a:t>
            </a:r>
          </a:p>
        </p:txBody>
      </p:sp>
      <p:sp>
        <p:nvSpPr>
          <p:cNvPr id="3" name="Plassholder for innhold 2">
            <a:extLst>
              <a:ext uri="{FF2B5EF4-FFF2-40B4-BE49-F238E27FC236}">
                <a16:creationId xmlns:a16="http://schemas.microsoft.com/office/drawing/2014/main" id="{79015270-9CC3-B295-F15F-13E8BB7E7F4E}"/>
              </a:ext>
            </a:extLst>
          </p:cNvPr>
          <p:cNvSpPr>
            <a:spLocks noGrp="1"/>
          </p:cNvSpPr>
          <p:nvPr>
            <p:ph idx="1"/>
          </p:nvPr>
        </p:nvSpPr>
        <p:spPr/>
        <p:txBody>
          <a:bodyPr/>
          <a:lstStyle/>
          <a:p>
            <a:pPr lvl="0"/>
            <a:r>
              <a:rPr lang="nb-NO" dirty="0"/>
              <a:t>Må være over 18 år  </a:t>
            </a:r>
          </a:p>
          <a:p>
            <a:pPr lvl="0"/>
            <a:r>
              <a:rPr lang="nb-NO" dirty="0"/>
              <a:t>Må forstå hva fullmakten betyr  </a:t>
            </a:r>
          </a:p>
          <a:p>
            <a:pPr lvl="0"/>
            <a:r>
              <a:rPr lang="nb-NO" dirty="0"/>
              <a:t>Må være skriftlig, signert av fullmaktsgiver i nærvær av to vitner, vitnene må være over 18 år og ved sans og samling, og ikke være fullmektig eller nær familie til fullmektig.   </a:t>
            </a:r>
          </a:p>
          <a:p>
            <a:endParaRPr lang="nb-NO" dirty="0"/>
          </a:p>
        </p:txBody>
      </p:sp>
    </p:spTree>
    <p:extLst>
      <p:ext uri="{BB962C8B-B14F-4D97-AF65-F5344CB8AC3E}">
        <p14:creationId xmlns:p14="http://schemas.microsoft.com/office/powerpoint/2010/main" val="53463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C7061F6-C753-636E-4982-3C4E095A7938}"/>
              </a:ext>
            </a:extLst>
          </p:cNvPr>
          <p:cNvSpPr>
            <a:spLocks noGrp="1"/>
          </p:cNvSpPr>
          <p:nvPr>
            <p:ph type="title"/>
          </p:nvPr>
        </p:nvSpPr>
        <p:spPr/>
        <p:txBody>
          <a:bodyPr/>
          <a:lstStyle/>
          <a:p>
            <a:r>
              <a:rPr lang="nb-NO" sz="5400" dirty="0"/>
              <a:t>Hva kan stå i en fremtidsfullmakt?</a:t>
            </a:r>
          </a:p>
        </p:txBody>
      </p:sp>
      <p:sp>
        <p:nvSpPr>
          <p:cNvPr id="3" name="Plassholder for innhold 2">
            <a:extLst>
              <a:ext uri="{FF2B5EF4-FFF2-40B4-BE49-F238E27FC236}">
                <a16:creationId xmlns:a16="http://schemas.microsoft.com/office/drawing/2014/main" id="{CAFB6D00-F5C1-F624-42FF-0917BBA4101B}"/>
              </a:ext>
            </a:extLst>
          </p:cNvPr>
          <p:cNvSpPr>
            <a:spLocks noGrp="1"/>
          </p:cNvSpPr>
          <p:nvPr>
            <p:ph idx="1"/>
          </p:nvPr>
        </p:nvSpPr>
        <p:spPr/>
        <p:txBody>
          <a:bodyPr>
            <a:normAutofit fontScale="92500" lnSpcReduction="20000"/>
          </a:bodyPr>
          <a:lstStyle/>
          <a:p>
            <a:pPr lvl="0"/>
            <a:r>
              <a:rPr lang="nb-NO" dirty="0"/>
              <a:t>Hvem som er fullmektig  </a:t>
            </a:r>
          </a:p>
          <a:p>
            <a:pPr lvl="0"/>
            <a:r>
              <a:rPr lang="nb-NO" dirty="0"/>
              <a:t>Når fullmakten skal begynne å gjelde  </a:t>
            </a:r>
          </a:p>
          <a:p>
            <a:pPr lvl="0"/>
            <a:r>
              <a:rPr lang="nb-NO" dirty="0"/>
              <a:t>Hva fullmektigen kan gjøre:</a:t>
            </a:r>
          </a:p>
          <a:p>
            <a:pPr marL="0" indent="0">
              <a:buNone/>
            </a:pPr>
            <a:r>
              <a:rPr lang="nb-NO" dirty="0"/>
              <a:t>	- penger, regninger, bolig  </a:t>
            </a:r>
          </a:p>
          <a:p>
            <a:pPr marL="0" indent="0">
              <a:buNone/>
            </a:pPr>
            <a:r>
              <a:rPr lang="nb-NO" dirty="0"/>
              <a:t>	- gaver/forskudd arv  </a:t>
            </a:r>
          </a:p>
          <a:p>
            <a:pPr marL="0" indent="0">
              <a:buNone/>
            </a:pPr>
            <a:r>
              <a:rPr lang="nb-NO" dirty="0"/>
              <a:t>	- personlige forhold</a:t>
            </a:r>
          </a:p>
          <a:p>
            <a:r>
              <a:rPr lang="nb-NO" dirty="0"/>
              <a:t>Vise eksempel….</a:t>
            </a:r>
          </a:p>
          <a:p>
            <a:endParaRPr lang="nb-NO" dirty="0"/>
          </a:p>
        </p:txBody>
      </p:sp>
    </p:spTree>
    <p:extLst>
      <p:ext uri="{BB962C8B-B14F-4D97-AF65-F5344CB8AC3E}">
        <p14:creationId xmlns:p14="http://schemas.microsoft.com/office/powerpoint/2010/main" val="2806339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14E7F99-731A-822B-9F06-8E0307C33329}"/>
              </a:ext>
            </a:extLst>
          </p:cNvPr>
          <p:cNvSpPr>
            <a:spLocks noGrp="1"/>
          </p:cNvSpPr>
          <p:nvPr>
            <p:ph type="title"/>
          </p:nvPr>
        </p:nvSpPr>
        <p:spPr/>
        <p:txBody>
          <a:bodyPr/>
          <a:lstStyle/>
          <a:p>
            <a:r>
              <a:rPr lang="nb-NO" sz="5400" dirty="0"/>
              <a:t>Når trer fremtidsfullmakten i kraft?</a:t>
            </a:r>
          </a:p>
        </p:txBody>
      </p:sp>
      <p:sp>
        <p:nvSpPr>
          <p:cNvPr id="3" name="Plassholder for innhold 2">
            <a:extLst>
              <a:ext uri="{FF2B5EF4-FFF2-40B4-BE49-F238E27FC236}">
                <a16:creationId xmlns:a16="http://schemas.microsoft.com/office/drawing/2014/main" id="{13867D29-7BC0-4475-DA88-438411B9F29A}"/>
              </a:ext>
            </a:extLst>
          </p:cNvPr>
          <p:cNvSpPr>
            <a:spLocks noGrp="1"/>
          </p:cNvSpPr>
          <p:nvPr>
            <p:ph idx="1"/>
          </p:nvPr>
        </p:nvSpPr>
        <p:spPr/>
        <p:txBody>
          <a:bodyPr/>
          <a:lstStyle/>
          <a:p>
            <a:pPr lvl="0"/>
            <a:r>
              <a:rPr lang="nb-NO" dirty="0"/>
              <a:t>Når du ikke lenger kan ivareta egne interesser  </a:t>
            </a:r>
          </a:p>
          <a:p>
            <a:pPr lvl="0"/>
            <a:r>
              <a:rPr lang="nb-NO" dirty="0"/>
              <a:t>Vanligvis med legeerklæring  </a:t>
            </a:r>
          </a:p>
          <a:p>
            <a:pPr lvl="0"/>
            <a:r>
              <a:rPr lang="nb-NO" dirty="0"/>
              <a:t>Kan stadfestes hos Statsforvalteren</a:t>
            </a:r>
          </a:p>
          <a:p>
            <a:endParaRPr lang="nb-NO" dirty="0"/>
          </a:p>
        </p:txBody>
      </p:sp>
    </p:spTree>
    <p:extLst>
      <p:ext uri="{BB962C8B-B14F-4D97-AF65-F5344CB8AC3E}">
        <p14:creationId xmlns:p14="http://schemas.microsoft.com/office/powerpoint/2010/main" val="967670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732A9CA-AB80-4416-3903-04FA43E9C0A4}"/>
              </a:ext>
            </a:extLst>
          </p:cNvPr>
          <p:cNvSpPr>
            <a:spLocks noGrp="1"/>
          </p:cNvSpPr>
          <p:nvPr>
            <p:ph type="title"/>
          </p:nvPr>
        </p:nvSpPr>
        <p:spPr>
          <a:xfrm>
            <a:off x="853441" y="248557"/>
            <a:ext cx="10644060" cy="1168400"/>
          </a:xfrm>
        </p:spPr>
        <p:txBody>
          <a:bodyPr/>
          <a:lstStyle/>
          <a:p>
            <a:r>
              <a:rPr lang="nb-NO" sz="6000" dirty="0"/>
              <a:t>Hvorfor er fremtidsfullmakt viktig her?</a:t>
            </a:r>
          </a:p>
        </p:txBody>
      </p:sp>
      <p:sp>
        <p:nvSpPr>
          <p:cNvPr id="3" name="Plassholder for innhold 2">
            <a:extLst>
              <a:ext uri="{FF2B5EF4-FFF2-40B4-BE49-F238E27FC236}">
                <a16:creationId xmlns:a16="http://schemas.microsoft.com/office/drawing/2014/main" id="{1F212B2C-9B8C-A2CA-EB43-DC65E8C478BA}"/>
              </a:ext>
            </a:extLst>
          </p:cNvPr>
          <p:cNvSpPr>
            <a:spLocks noGrp="1"/>
          </p:cNvSpPr>
          <p:nvPr>
            <p:ph idx="1"/>
          </p:nvPr>
        </p:nvSpPr>
        <p:spPr/>
        <p:txBody>
          <a:bodyPr>
            <a:normAutofit fontScale="85000" lnSpcReduction="20000"/>
          </a:bodyPr>
          <a:lstStyle/>
          <a:p>
            <a:pPr lvl="0"/>
            <a:r>
              <a:rPr lang="nb-NO" dirty="0"/>
              <a:t>Du kan:</a:t>
            </a:r>
          </a:p>
          <a:p>
            <a:pPr marL="0" indent="0">
              <a:buNone/>
            </a:pPr>
            <a:r>
              <a:rPr lang="nb-NO" dirty="0"/>
              <a:t>	- selv velge hvem som skal hjelpe deg  </a:t>
            </a:r>
          </a:p>
          <a:p>
            <a:pPr marL="0" indent="0">
              <a:buNone/>
            </a:pPr>
            <a:r>
              <a:rPr lang="nb-NO" dirty="0"/>
              <a:t>	- bestemme hvordan pengene dine skal brukes for å 		   hjelpe deg  </a:t>
            </a:r>
          </a:p>
          <a:p>
            <a:pPr lvl="0"/>
            <a:r>
              <a:rPr lang="nb-NO" dirty="0"/>
              <a:t>Særlig viktig for:</a:t>
            </a:r>
          </a:p>
          <a:p>
            <a:pPr marL="0" indent="0">
              <a:buNone/>
            </a:pPr>
            <a:r>
              <a:rPr lang="nb-NO" dirty="0"/>
              <a:t>	- foreldre som vil sikre voksne barn  </a:t>
            </a:r>
          </a:p>
          <a:p>
            <a:pPr marL="0" indent="0">
              <a:buNone/>
            </a:pPr>
            <a:r>
              <a:rPr lang="nb-NO" dirty="0"/>
              <a:t>	- personer med utviklingshemming som ønsker å velge 	  sine hjelpere</a:t>
            </a:r>
          </a:p>
          <a:p>
            <a:endParaRPr lang="nb-NO" dirty="0"/>
          </a:p>
        </p:txBody>
      </p:sp>
    </p:spTree>
    <p:extLst>
      <p:ext uri="{BB962C8B-B14F-4D97-AF65-F5344CB8AC3E}">
        <p14:creationId xmlns:p14="http://schemas.microsoft.com/office/powerpoint/2010/main" val="4202171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130215F-5E55-9D47-3C0F-CEE7F63B5ED9}"/>
              </a:ext>
            </a:extLst>
          </p:cNvPr>
          <p:cNvSpPr>
            <a:spLocks noGrp="1"/>
          </p:cNvSpPr>
          <p:nvPr>
            <p:ph type="title"/>
          </p:nvPr>
        </p:nvSpPr>
        <p:spPr/>
        <p:txBody>
          <a:bodyPr/>
          <a:lstStyle/>
          <a:p>
            <a:r>
              <a:rPr lang="nb-NO" dirty="0"/>
              <a:t>Hva er et testament?</a:t>
            </a:r>
          </a:p>
        </p:txBody>
      </p:sp>
      <p:sp>
        <p:nvSpPr>
          <p:cNvPr id="3" name="Plassholder for innhold 2">
            <a:extLst>
              <a:ext uri="{FF2B5EF4-FFF2-40B4-BE49-F238E27FC236}">
                <a16:creationId xmlns:a16="http://schemas.microsoft.com/office/drawing/2014/main" id="{2912A394-E159-B01F-7869-199A7FE37C07}"/>
              </a:ext>
            </a:extLst>
          </p:cNvPr>
          <p:cNvSpPr>
            <a:spLocks noGrp="1"/>
          </p:cNvSpPr>
          <p:nvPr>
            <p:ph idx="1"/>
          </p:nvPr>
        </p:nvSpPr>
        <p:spPr/>
        <p:txBody>
          <a:bodyPr>
            <a:normAutofit fontScale="92500"/>
          </a:bodyPr>
          <a:lstStyle/>
          <a:p>
            <a:r>
              <a:rPr lang="nb-NO" dirty="0"/>
              <a:t>Dokument som sier noe om fordeling av formue etter testators død</a:t>
            </a:r>
          </a:p>
          <a:p>
            <a:r>
              <a:rPr lang="nb-NO" dirty="0"/>
              <a:t>Må følge lovens regler</a:t>
            </a:r>
          </a:p>
          <a:p>
            <a:r>
              <a:rPr lang="nb-NO" dirty="0"/>
              <a:t>Man står fritt til å disponere sin formue mens man lever, men arveloven begrenser hva man kan gjøre i testamentet, særlig overfor barn og ektefelle. </a:t>
            </a:r>
          </a:p>
        </p:txBody>
      </p:sp>
    </p:spTree>
    <p:extLst>
      <p:ext uri="{BB962C8B-B14F-4D97-AF65-F5344CB8AC3E}">
        <p14:creationId xmlns:p14="http://schemas.microsoft.com/office/powerpoint/2010/main" val="21714876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AB0E303-3799-D1CA-B925-2A1F91515670}"/>
              </a:ext>
            </a:extLst>
          </p:cNvPr>
          <p:cNvSpPr>
            <a:spLocks noGrp="1"/>
          </p:cNvSpPr>
          <p:nvPr>
            <p:ph type="title"/>
          </p:nvPr>
        </p:nvSpPr>
        <p:spPr/>
        <p:txBody>
          <a:bodyPr/>
          <a:lstStyle/>
          <a:p>
            <a:r>
              <a:rPr lang="nb-NO" sz="7200" dirty="0"/>
              <a:t>Hvem bør ha testament?</a:t>
            </a:r>
          </a:p>
        </p:txBody>
      </p:sp>
      <p:sp>
        <p:nvSpPr>
          <p:cNvPr id="3" name="Plassholder for innhold 2">
            <a:extLst>
              <a:ext uri="{FF2B5EF4-FFF2-40B4-BE49-F238E27FC236}">
                <a16:creationId xmlns:a16="http://schemas.microsoft.com/office/drawing/2014/main" id="{296E8C71-B804-F2EF-2B58-7CBE3A714C0D}"/>
              </a:ext>
            </a:extLst>
          </p:cNvPr>
          <p:cNvSpPr>
            <a:spLocks noGrp="1"/>
          </p:cNvSpPr>
          <p:nvPr>
            <p:ph idx="1"/>
          </p:nvPr>
        </p:nvSpPr>
        <p:spPr/>
        <p:txBody>
          <a:bodyPr>
            <a:normAutofit fontScale="70000" lnSpcReduction="20000"/>
          </a:bodyPr>
          <a:lstStyle/>
          <a:p>
            <a:pPr lvl="0"/>
            <a:r>
              <a:rPr lang="nb-NO" dirty="0"/>
              <a:t>Samboere, særlig uten felles barn  </a:t>
            </a:r>
          </a:p>
          <a:p>
            <a:pPr lvl="0"/>
            <a:r>
              <a:rPr lang="nb-NO" dirty="0"/>
              <a:t>De uten ektefelle og barn  </a:t>
            </a:r>
          </a:p>
          <a:p>
            <a:pPr lvl="0"/>
            <a:r>
              <a:rPr lang="nb-NO" dirty="0"/>
              <a:t>Familier med særkullsbarn  </a:t>
            </a:r>
          </a:p>
          <a:p>
            <a:pPr lvl="0"/>
            <a:r>
              <a:rPr lang="nb-NO" dirty="0"/>
              <a:t>Foreldre til barn med funksjonsnedsettelse</a:t>
            </a:r>
          </a:p>
          <a:p>
            <a:pPr lvl="0"/>
            <a:r>
              <a:rPr lang="nb-NO" dirty="0"/>
              <a:t>Foreldre til barn med funksjonsnedsettelse ofte bør tenke ekstra nøye gjennom testament, for å:</a:t>
            </a:r>
          </a:p>
          <a:p>
            <a:pPr marL="0" indent="0">
              <a:buNone/>
            </a:pPr>
            <a:r>
              <a:rPr lang="nb-NO" dirty="0"/>
              <a:t>	- sikre langsiktig økonomi  </a:t>
            </a:r>
          </a:p>
          <a:p>
            <a:pPr marL="0" indent="0">
              <a:buNone/>
            </a:pPr>
            <a:r>
              <a:rPr lang="nb-NO" dirty="0"/>
              <a:t>	- styre hvordan og når barnet får arven  </a:t>
            </a:r>
          </a:p>
          <a:p>
            <a:pPr marL="0" indent="0">
              <a:buNone/>
            </a:pPr>
            <a:r>
              <a:rPr lang="nb-NO" dirty="0"/>
              <a:t>	- regulere hvem som skal forvalte midlene til barnet er gammelt nok  </a:t>
            </a:r>
          </a:p>
          <a:p>
            <a:endParaRPr lang="nb-NO" dirty="0"/>
          </a:p>
        </p:txBody>
      </p:sp>
    </p:spTree>
    <p:extLst>
      <p:ext uri="{BB962C8B-B14F-4D97-AF65-F5344CB8AC3E}">
        <p14:creationId xmlns:p14="http://schemas.microsoft.com/office/powerpoint/2010/main" val="950906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923BD66-9680-E5CC-B32E-13B8448640A1}"/>
              </a:ext>
            </a:extLst>
          </p:cNvPr>
          <p:cNvSpPr>
            <a:spLocks noGrp="1"/>
          </p:cNvSpPr>
          <p:nvPr>
            <p:ph type="title"/>
          </p:nvPr>
        </p:nvSpPr>
        <p:spPr/>
        <p:txBody>
          <a:bodyPr/>
          <a:lstStyle/>
          <a:p>
            <a:r>
              <a:rPr lang="nb-NO" dirty="0"/>
              <a:t>Hovedregler om arv </a:t>
            </a:r>
          </a:p>
        </p:txBody>
      </p:sp>
      <p:sp>
        <p:nvSpPr>
          <p:cNvPr id="3" name="Plassholder for innhold 2">
            <a:extLst>
              <a:ext uri="{FF2B5EF4-FFF2-40B4-BE49-F238E27FC236}">
                <a16:creationId xmlns:a16="http://schemas.microsoft.com/office/drawing/2014/main" id="{7DECEC53-8515-7F23-779D-DB45DFE59413}"/>
              </a:ext>
            </a:extLst>
          </p:cNvPr>
          <p:cNvSpPr>
            <a:spLocks noGrp="1"/>
          </p:cNvSpPr>
          <p:nvPr>
            <p:ph idx="1"/>
          </p:nvPr>
        </p:nvSpPr>
        <p:spPr/>
        <p:txBody>
          <a:bodyPr>
            <a:normAutofit fontScale="85000" lnSpcReduction="10000"/>
          </a:bodyPr>
          <a:lstStyle/>
          <a:p>
            <a:pPr lvl="0"/>
            <a:r>
              <a:rPr lang="nb-NO" dirty="0"/>
              <a:t>Barn har krav på «pliktdelsarv»  </a:t>
            </a:r>
          </a:p>
          <a:p>
            <a:pPr lvl="1"/>
            <a:r>
              <a:rPr lang="nb-NO" dirty="0"/>
              <a:t>2/3 av formuen, men kan begrenses til 15 G per barn.   </a:t>
            </a:r>
          </a:p>
          <a:p>
            <a:pPr lvl="0"/>
            <a:r>
              <a:rPr lang="nb-NO" dirty="0"/>
              <a:t>Ektefelle har også rettigheter  </a:t>
            </a:r>
          </a:p>
          <a:p>
            <a:pPr lvl="1"/>
            <a:r>
              <a:rPr lang="nb-NO" dirty="0"/>
              <a:t>Ektefelle har minimumsarv (4G/6G)  </a:t>
            </a:r>
          </a:p>
          <a:p>
            <a:r>
              <a:rPr lang="nb-NO" dirty="0"/>
              <a:t>Samboer med felles barn: </a:t>
            </a:r>
          </a:p>
          <a:p>
            <a:pPr lvl="1"/>
            <a:r>
              <a:rPr lang="nb-NO" dirty="0"/>
              <a:t>Rett på minimum 4G</a:t>
            </a:r>
          </a:p>
          <a:p>
            <a:pPr lvl="0"/>
            <a:r>
              <a:rPr lang="nb-NO" dirty="0"/>
              <a:t>Resten kan du bestemme over i testament</a:t>
            </a:r>
          </a:p>
          <a:p>
            <a:endParaRPr lang="nb-NO" dirty="0"/>
          </a:p>
        </p:txBody>
      </p:sp>
    </p:spTree>
    <p:extLst>
      <p:ext uri="{BB962C8B-B14F-4D97-AF65-F5344CB8AC3E}">
        <p14:creationId xmlns:p14="http://schemas.microsoft.com/office/powerpoint/2010/main" val="32854139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8210AC2-95CA-DF59-4051-C72DDA6DDA05}"/>
              </a:ext>
            </a:extLst>
          </p:cNvPr>
          <p:cNvSpPr>
            <a:spLocks noGrp="1"/>
          </p:cNvSpPr>
          <p:nvPr>
            <p:ph type="title"/>
          </p:nvPr>
        </p:nvSpPr>
        <p:spPr/>
        <p:txBody>
          <a:bodyPr/>
          <a:lstStyle/>
          <a:p>
            <a:r>
              <a:rPr lang="nb-NO" dirty="0"/>
              <a:t>Formkrav til testament</a:t>
            </a:r>
          </a:p>
        </p:txBody>
      </p:sp>
      <p:sp>
        <p:nvSpPr>
          <p:cNvPr id="3" name="Plassholder for innhold 2">
            <a:extLst>
              <a:ext uri="{FF2B5EF4-FFF2-40B4-BE49-F238E27FC236}">
                <a16:creationId xmlns:a16="http://schemas.microsoft.com/office/drawing/2014/main" id="{64E62BE8-8BB4-C8EF-00E8-6A3184179AFE}"/>
              </a:ext>
            </a:extLst>
          </p:cNvPr>
          <p:cNvSpPr>
            <a:spLocks noGrp="1"/>
          </p:cNvSpPr>
          <p:nvPr>
            <p:ph idx="1"/>
          </p:nvPr>
        </p:nvSpPr>
        <p:spPr/>
        <p:txBody>
          <a:bodyPr>
            <a:normAutofit fontScale="77500" lnSpcReduction="20000"/>
          </a:bodyPr>
          <a:lstStyle/>
          <a:p>
            <a:pPr lvl="0"/>
            <a:r>
              <a:rPr lang="nb-NO" dirty="0"/>
              <a:t>Må være:</a:t>
            </a:r>
          </a:p>
          <a:p>
            <a:pPr marL="0" indent="0">
              <a:buNone/>
            </a:pPr>
            <a:r>
              <a:rPr lang="nb-NO" dirty="0"/>
              <a:t>	- skriftlig  </a:t>
            </a:r>
          </a:p>
          <a:p>
            <a:pPr marL="0" indent="0">
              <a:buNone/>
            </a:pPr>
            <a:r>
              <a:rPr lang="nb-NO" dirty="0"/>
              <a:t>	- signert av deg  </a:t>
            </a:r>
          </a:p>
          <a:p>
            <a:pPr marL="0" indent="0">
              <a:buNone/>
            </a:pPr>
            <a:r>
              <a:rPr lang="nb-NO" dirty="0"/>
              <a:t>	- to vitner til stede  </a:t>
            </a:r>
          </a:p>
          <a:p>
            <a:pPr lvl="0"/>
            <a:r>
              <a:rPr lang="nb-NO" dirty="0"/>
              <a:t>Vitnene må:</a:t>
            </a:r>
          </a:p>
          <a:p>
            <a:pPr marL="0" indent="0">
              <a:buNone/>
            </a:pPr>
            <a:r>
              <a:rPr lang="nb-NO" dirty="0"/>
              <a:t>	- være over 18  </a:t>
            </a:r>
          </a:p>
          <a:p>
            <a:pPr marL="0" indent="0">
              <a:buNone/>
            </a:pPr>
            <a:r>
              <a:rPr lang="nb-NO" dirty="0"/>
              <a:t>	- forstå hva de signerer  </a:t>
            </a:r>
          </a:p>
          <a:p>
            <a:pPr marL="0" indent="0">
              <a:buNone/>
            </a:pPr>
            <a:r>
              <a:rPr lang="nb-NO" dirty="0"/>
              <a:t>	- ikke være arvinger</a:t>
            </a:r>
          </a:p>
          <a:p>
            <a:endParaRPr lang="nb-NO" dirty="0"/>
          </a:p>
        </p:txBody>
      </p:sp>
    </p:spTree>
    <p:extLst>
      <p:ext uri="{BB962C8B-B14F-4D97-AF65-F5344CB8AC3E}">
        <p14:creationId xmlns:p14="http://schemas.microsoft.com/office/powerpoint/2010/main" val="26798177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FAFD718-000B-E38A-9CBF-9A6397EB8364}"/>
              </a:ext>
            </a:extLst>
          </p:cNvPr>
          <p:cNvSpPr>
            <a:spLocks noGrp="1"/>
          </p:cNvSpPr>
          <p:nvPr>
            <p:ph type="title"/>
          </p:nvPr>
        </p:nvSpPr>
        <p:spPr>
          <a:xfrm>
            <a:off x="773970" y="127000"/>
            <a:ext cx="10644060" cy="1168400"/>
          </a:xfrm>
        </p:spPr>
        <p:txBody>
          <a:bodyPr/>
          <a:lstStyle/>
          <a:p>
            <a:r>
              <a:rPr lang="nb-NO" sz="6000" dirty="0"/>
              <a:t>Eksempel – testament for barn under 18 år</a:t>
            </a:r>
          </a:p>
        </p:txBody>
      </p:sp>
      <p:sp>
        <p:nvSpPr>
          <p:cNvPr id="3" name="Plassholder for innhold 2">
            <a:extLst>
              <a:ext uri="{FF2B5EF4-FFF2-40B4-BE49-F238E27FC236}">
                <a16:creationId xmlns:a16="http://schemas.microsoft.com/office/drawing/2014/main" id="{C02039CE-B912-3ED4-AA4C-081360D1722D}"/>
              </a:ext>
            </a:extLst>
          </p:cNvPr>
          <p:cNvSpPr>
            <a:spLocks noGrp="1"/>
          </p:cNvSpPr>
          <p:nvPr>
            <p:ph idx="1"/>
          </p:nvPr>
        </p:nvSpPr>
        <p:spPr/>
        <p:txBody>
          <a:bodyPr/>
          <a:lstStyle/>
          <a:p>
            <a:pPr lvl="0"/>
            <a:r>
              <a:rPr lang="nb-NO" dirty="0"/>
              <a:t>Kan bestemme:</a:t>
            </a:r>
          </a:p>
          <a:p>
            <a:pPr marL="0" indent="0">
              <a:buNone/>
            </a:pPr>
            <a:r>
              <a:rPr lang="nb-NO" dirty="0"/>
              <a:t>	- hvem som forvalter arv til barnet  </a:t>
            </a:r>
          </a:p>
          <a:p>
            <a:pPr marL="0" indent="0">
              <a:buNone/>
            </a:pPr>
            <a:r>
              <a:rPr lang="nb-NO" dirty="0"/>
              <a:t>	- når barnet får pengene  </a:t>
            </a:r>
          </a:p>
          <a:p>
            <a:pPr marL="0" indent="0">
              <a:buNone/>
            </a:pPr>
            <a:r>
              <a:rPr lang="nb-NO" dirty="0"/>
              <a:t>	- hvordan pengene kan brukes</a:t>
            </a:r>
          </a:p>
          <a:p>
            <a:r>
              <a:rPr lang="nb-NO" dirty="0"/>
              <a:t>Vis eksempel…</a:t>
            </a:r>
          </a:p>
          <a:p>
            <a:endParaRPr lang="nb-NO" dirty="0"/>
          </a:p>
        </p:txBody>
      </p:sp>
    </p:spTree>
    <p:extLst>
      <p:ext uri="{BB962C8B-B14F-4D97-AF65-F5344CB8AC3E}">
        <p14:creationId xmlns:p14="http://schemas.microsoft.com/office/powerpoint/2010/main" val="438518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0B02CC-7A46-8003-610E-48053D0598BA}"/>
              </a:ext>
            </a:extLst>
          </p:cNvPr>
          <p:cNvSpPr>
            <a:spLocks noGrp="1"/>
          </p:cNvSpPr>
          <p:nvPr>
            <p:ph type="title"/>
          </p:nvPr>
        </p:nvSpPr>
        <p:spPr>
          <a:xfrm>
            <a:off x="853441" y="127000"/>
            <a:ext cx="10644060" cy="1168400"/>
          </a:xfrm>
        </p:spPr>
        <p:txBody>
          <a:bodyPr/>
          <a:lstStyle/>
          <a:p>
            <a:r>
              <a:rPr lang="nb-NO" sz="6000" dirty="0"/>
              <a:t>Hvordan sikre barn med utviklingshemming?</a:t>
            </a:r>
          </a:p>
        </p:txBody>
      </p:sp>
      <p:sp>
        <p:nvSpPr>
          <p:cNvPr id="3" name="Plassholder for innhold 2">
            <a:extLst>
              <a:ext uri="{FF2B5EF4-FFF2-40B4-BE49-F238E27FC236}">
                <a16:creationId xmlns:a16="http://schemas.microsoft.com/office/drawing/2014/main" id="{D6B8AF05-EC6C-830D-F9B8-608DD26A58D0}"/>
              </a:ext>
            </a:extLst>
          </p:cNvPr>
          <p:cNvSpPr>
            <a:spLocks noGrp="1"/>
          </p:cNvSpPr>
          <p:nvPr>
            <p:ph idx="1"/>
          </p:nvPr>
        </p:nvSpPr>
        <p:spPr/>
        <p:txBody>
          <a:bodyPr/>
          <a:lstStyle/>
          <a:p>
            <a:pPr lvl="0"/>
            <a:r>
              <a:rPr lang="nb-NO" dirty="0"/>
              <a:t>Tenk gjennom:</a:t>
            </a:r>
          </a:p>
          <a:p>
            <a:pPr marL="0" indent="0">
              <a:buNone/>
            </a:pPr>
            <a:r>
              <a:rPr lang="nb-NO" dirty="0"/>
              <a:t>	- Hvem skal være verge/fullmektig?  </a:t>
            </a:r>
          </a:p>
          <a:p>
            <a:pPr marL="0" indent="0">
              <a:buNone/>
            </a:pPr>
            <a:r>
              <a:rPr lang="nb-NO" dirty="0"/>
              <a:t>	- Hvem skal forvalte arv?  </a:t>
            </a:r>
          </a:p>
          <a:p>
            <a:pPr marL="0" indent="0">
              <a:buNone/>
            </a:pPr>
            <a:r>
              <a:rPr lang="nb-NO" dirty="0"/>
              <a:t>	- Når skal barnet få pengene?  </a:t>
            </a:r>
          </a:p>
          <a:p>
            <a:pPr marL="0" indent="0">
              <a:buNone/>
            </a:pPr>
            <a:r>
              <a:rPr lang="nb-NO" dirty="0"/>
              <a:t>	- Hvilke ekstra behov skal dekkes?</a:t>
            </a:r>
          </a:p>
          <a:p>
            <a:endParaRPr lang="nb-NO" dirty="0"/>
          </a:p>
        </p:txBody>
      </p:sp>
    </p:spTree>
    <p:extLst>
      <p:ext uri="{BB962C8B-B14F-4D97-AF65-F5344CB8AC3E}">
        <p14:creationId xmlns:p14="http://schemas.microsoft.com/office/powerpoint/2010/main" val="778489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40709FE-0105-388B-3289-A52DADF17357}"/>
              </a:ext>
            </a:extLst>
          </p:cNvPr>
          <p:cNvSpPr>
            <a:spLocks noGrp="1"/>
          </p:cNvSpPr>
          <p:nvPr>
            <p:ph type="title"/>
          </p:nvPr>
        </p:nvSpPr>
        <p:spPr/>
        <p:txBody>
          <a:bodyPr/>
          <a:lstStyle/>
          <a:p>
            <a:r>
              <a:rPr lang="nb-NO" sz="4800" dirty="0"/>
              <a:t>Hva er vergemål?</a:t>
            </a:r>
          </a:p>
        </p:txBody>
      </p:sp>
      <p:sp>
        <p:nvSpPr>
          <p:cNvPr id="3" name="Plassholder for innhold 2">
            <a:extLst>
              <a:ext uri="{FF2B5EF4-FFF2-40B4-BE49-F238E27FC236}">
                <a16:creationId xmlns:a16="http://schemas.microsoft.com/office/drawing/2014/main" id="{013DF3A8-8F07-E547-9DB5-1F565844DF5B}"/>
              </a:ext>
            </a:extLst>
          </p:cNvPr>
          <p:cNvSpPr>
            <a:spLocks noGrp="1"/>
          </p:cNvSpPr>
          <p:nvPr>
            <p:ph idx="1"/>
          </p:nvPr>
        </p:nvSpPr>
        <p:spPr>
          <a:xfrm>
            <a:off x="853441" y="2185440"/>
            <a:ext cx="10644060" cy="4464742"/>
          </a:xfrm>
        </p:spPr>
        <p:txBody>
          <a:bodyPr>
            <a:normAutofit/>
          </a:bodyPr>
          <a:lstStyle/>
          <a:p>
            <a:pPr>
              <a:buFont typeface="Arial" panose="020B0604020202020204" pitchFamily="34" charset="0"/>
              <a:buChar char="•"/>
            </a:pPr>
            <a:r>
              <a:rPr lang="nb-NO" dirty="0"/>
              <a:t>Hjelpeordning for voksne som trenger støtte</a:t>
            </a:r>
          </a:p>
          <a:p>
            <a:r>
              <a:rPr lang="nb-NO" dirty="0"/>
              <a:t>Verge kan hjelpe med:</a:t>
            </a:r>
          </a:p>
          <a:p>
            <a:pPr lvl="1"/>
            <a:r>
              <a:rPr lang="nb-NO" dirty="0"/>
              <a:t>penger og regninger (økonomiske forhold)</a:t>
            </a:r>
          </a:p>
          <a:p>
            <a:pPr lvl="1"/>
            <a:r>
              <a:rPr lang="nb-NO" dirty="0"/>
              <a:t>avtaler og søknader (personlige forhold)</a:t>
            </a:r>
          </a:p>
          <a:p>
            <a:r>
              <a:rPr lang="nb-NO" dirty="0"/>
              <a:t>Vergemål er frivillig</a:t>
            </a:r>
          </a:p>
          <a:p>
            <a:r>
              <a:rPr lang="nb-NO" dirty="0"/>
              <a:t>Tilpasses behovet – ikke mer enn nødvendig</a:t>
            </a:r>
          </a:p>
        </p:txBody>
      </p:sp>
    </p:spTree>
    <p:extLst>
      <p:ext uri="{BB962C8B-B14F-4D97-AF65-F5344CB8AC3E}">
        <p14:creationId xmlns:p14="http://schemas.microsoft.com/office/powerpoint/2010/main" val="5148854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DD33A4C-74C8-A2D5-40A0-4DDCF8FE3124}"/>
              </a:ext>
            </a:extLst>
          </p:cNvPr>
          <p:cNvSpPr>
            <a:spLocks noGrp="1"/>
          </p:cNvSpPr>
          <p:nvPr>
            <p:ph type="title"/>
          </p:nvPr>
        </p:nvSpPr>
        <p:spPr>
          <a:xfrm>
            <a:off x="853441" y="79829"/>
            <a:ext cx="10644060" cy="1168400"/>
          </a:xfrm>
        </p:spPr>
        <p:txBody>
          <a:bodyPr/>
          <a:lstStyle/>
          <a:p>
            <a:r>
              <a:rPr lang="nb-NO" sz="6600" dirty="0"/>
              <a:t>Testasjonsevne og utviklingshemming</a:t>
            </a:r>
          </a:p>
        </p:txBody>
      </p:sp>
      <p:sp>
        <p:nvSpPr>
          <p:cNvPr id="3" name="Plassholder for innhold 2">
            <a:extLst>
              <a:ext uri="{FF2B5EF4-FFF2-40B4-BE49-F238E27FC236}">
                <a16:creationId xmlns:a16="http://schemas.microsoft.com/office/drawing/2014/main" id="{AE851C7F-D082-3122-110A-94BF5CFF5AAC}"/>
              </a:ext>
            </a:extLst>
          </p:cNvPr>
          <p:cNvSpPr>
            <a:spLocks noGrp="1"/>
          </p:cNvSpPr>
          <p:nvPr>
            <p:ph idx="1"/>
          </p:nvPr>
        </p:nvSpPr>
        <p:spPr/>
        <p:txBody>
          <a:bodyPr/>
          <a:lstStyle/>
          <a:p>
            <a:pPr lvl="0"/>
            <a:r>
              <a:rPr lang="nb-NO" dirty="0"/>
              <a:t>De fleste voksne har rett til å lage testament  </a:t>
            </a:r>
          </a:p>
          <a:p>
            <a:pPr lvl="0"/>
            <a:r>
              <a:rPr lang="nb-NO" dirty="0"/>
              <a:t>Også personer med psykisk eller kognitiv funksjonsnedsettelse  </a:t>
            </a:r>
          </a:p>
          <a:p>
            <a:pPr lvl="0"/>
            <a:r>
              <a:rPr lang="nb-NO" dirty="0"/>
              <a:t>Unntak: hvis man ikke forstår hva testamentet betyr</a:t>
            </a:r>
          </a:p>
          <a:p>
            <a:endParaRPr lang="nb-NO" dirty="0"/>
          </a:p>
        </p:txBody>
      </p:sp>
    </p:spTree>
    <p:extLst>
      <p:ext uri="{BB962C8B-B14F-4D97-AF65-F5344CB8AC3E}">
        <p14:creationId xmlns:p14="http://schemas.microsoft.com/office/powerpoint/2010/main" val="26573839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F17BB73-0323-87D3-4F4B-54FF44761B64}"/>
              </a:ext>
            </a:extLst>
          </p:cNvPr>
          <p:cNvSpPr>
            <a:spLocks noGrp="1"/>
          </p:cNvSpPr>
          <p:nvPr>
            <p:ph type="title"/>
          </p:nvPr>
        </p:nvSpPr>
        <p:spPr/>
        <p:txBody>
          <a:bodyPr/>
          <a:lstStyle/>
          <a:p>
            <a:r>
              <a:rPr lang="nb-NO" dirty="0"/>
              <a:t>Oppsummering del 2</a:t>
            </a:r>
            <a:br>
              <a:rPr lang="nb-NO" dirty="0"/>
            </a:br>
            <a:endParaRPr lang="nb-NO" dirty="0"/>
          </a:p>
        </p:txBody>
      </p:sp>
      <p:sp>
        <p:nvSpPr>
          <p:cNvPr id="3" name="Plassholder for innhold 2">
            <a:extLst>
              <a:ext uri="{FF2B5EF4-FFF2-40B4-BE49-F238E27FC236}">
                <a16:creationId xmlns:a16="http://schemas.microsoft.com/office/drawing/2014/main" id="{946EF6BF-C651-84D7-F68A-6762C79E98CF}"/>
              </a:ext>
            </a:extLst>
          </p:cNvPr>
          <p:cNvSpPr>
            <a:spLocks noGrp="1"/>
          </p:cNvSpPr>
          <p:nvPr>
            <p:ph idx="1"/>
          </p:nvPr>
        </p:nvSpPr>
        <p:spPr/>
        <p:txBody>
          <a:bodyPr>
            <a:normAutofit fontScale="77500" lnSpcReduction="20000"/>
          </a:bodyPr>
          <a:lstStyle/>
          <a:p>
            <a:pPr lvl="0"/>
            <a:r>
              <a:rPr lang="nb-NO" dirty="0"/>
              <a:t>Fremtidsfullmakt:</a:t>
            </a:r>
          </a:p>
          <a:p>
            <a:pPr lvl="1"/>
            <a:r>
              <a:rPr lang="nb-NO" dirty="0"/>
              <a:t>du bestemmer hvem som skal hjelpe deg senere  </a:t>
            </a:r>
          </a:p>
          <a:p>
            <a:pPr lvl="0"/>
            <a:r>
              <a:rPr lang="nb-NO" dirty="0"/>
              <a:t>Testament:</a:t>
            </a:r>
          </a:p>
          <a:p>
            <a:pPr marL="0" indent="0">
              <a:buNone/>
            </a:pPr>
            <a:r>
              <a:rPr lang="nb-NO" dirty="0"/>
              <a:t>	- du bestemmer hvordan arv skal fordeles, innenfor lovens 	  	   rammer  </a:t>
            </a:r>
          </a:p>
          <a:p>
            <a:pPr lvl="0"/>
            <a:r>
              <a:rPr lang="nb-NO" dirty="0"/>
              <a:t>For familier med utviklingshemming:</a:t>
            </a:r>
          </a:p>
          <a:p>
            <a:pPr marL="0" indent="0">
              <a:buNone/>
            </a:pPr>
            <a:r>
              <a:rPr lang="nb-NO" dirty="0"/>
              <a:t>	- viktig å planlegge tidlig  </a:t>
            </a:r>
          </a:p>
          <a:p>
            <a:pPr marL="0" indent="0">
              <a:buNone/>
            </a:pPr>
            <a:r>
              <a:rPr lang="nb-NO" dirty="0"/>
              <a:t>	- få hjelp ved behov</a:t>
            </a:r>
          </a:p>
          <a:p>
            <a:endParaRPr lang="nb-NO" dirty="0"/>
          </a:p>
        </p:txBody>
      </p:sp>
    </p:spTree>
    <p:extLst>
      <p:ext uri="{BB962C8B-B14F-4D97-AF65-F5344CB8AC3E}">
        <p14:creationId xmlns:p14="http://schemas.microsoft.com/office/powerpoint/2010/main" val="14254481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tittel 1">
            <a:extLst>
              <a:ext uri="{FF2B5EF4-FFF2-40B4-BE49-F238E27FC236}">
                <a16:creationId xmlns:a16="http://schemas.microsoft.com/office/drawing/2014/main" id="{403A43B5-0577-D141-D14C-0ACD0162A8AB}"/>
              </a:ext>
            </a:extLst>
          </p:cNvPr>
          <p:cNvSpPr>
            <a:spLocks noGrp="1"/>
          </p:cNvSpPr>
          <p:nvPr>
            <p:ph type="subTitle" idx="1"/>
          </p:nvPr>
        </p:nvSpPr>
        <p:spPr/>
        <p:txBody>
          <a:bodyPr/>
          <a:lstStyle/>
          <a:p>
            <a:r>
              <a:rPr lang="en-US" sz="2800" dirty="0"/>
              <a:t>							</a:t>
            </a:r>
            <a:r>
              <a:rPr lang="en-US" sz="3600" b="1" dirty="0"/>
              <a:t>TAKK FOR MEG!</a:t>
            </a:r>
            <a:endParaRPr lang="en-US" sz="2800" b="1" dirty="0"/>
          </a:p>
          <a:p>
            <a:r>
              <a:rPr lang="en-US" sz="2800" dirty="0" err="1"/>
              <a:t>Tlf</a:t>
            </a:r>
            <a:r>
              <a:rPr lang="en-US" sz="2800" dirty="0"/>
              <a:t>: 48 12 </a:t>
            </a:r>
            <a:r>
              <a:rPr lang="en-US" sz="2800"/>
              <a:t>46 47</a:t>
            </a:r>
          </a:p>
          <a:p>
            <a:r>
              <a:rPr lang="en-US" sz="2800"/>
              <a:t>Mail</a:t>
            </a:r>
            <a:r>
              <a:rPr lang="en-US" sz="2800" dirty="0"/>
              <a:t>: tor.omar@advokatlippestad.no </a:t>
            </a:r>
          </a:p>
        </p:txBody>
      </p:sp>
    </p:spTree>
    <p:extLst>
      <p:ext uri="{BB962C8B-B14F-4D97-AF65-F5344CB8AC3E}">
        <p14:creationId xmlns:p14="http://schemas.microsoft.com/office/powerpoint/2010/main" val="4118901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0CB5DC6-AD38-302D-8A0C-08811447D86E}"/>
              </a:ext>
            </a:extLst>
          </p:cNvPr>
          <p:cNvSpPr>
            <a:spLocks noGrp="1"/>
          </p:cNvSpPr>
          <p:nvPr>
            <p:ph type="title"/>
          </p:nvPr>
        </p:nvSpPr>
        <p:spPr>
          <a:xfrm>
            <a:off x="853441" y="711200"/>
            <a:ext cx="10644060" cy="1263073"/>
          </a:xfrm>
        </p:spPr>
        <p:txBody>
          <a:bodyPr/>
          <a:lstStyle/>
          <a:p>
            <a:r>
              <a:rPr lang="nb-NO" sz="4800" dirty="0"/>
              <a:t>Når kan det opprettes vergemål?</a:t>
            </a:r>
          </a:p>
        </p:txBody>
      </p:sp>
      <p:sp>
        <p:nvSpPr>
          <p:cNvPr id="3" name="Plassholder for innhold 2">
            <a:extLst>
              <a:ext uri="{FF2B5EF4-FFF2-40B4-BE49-F238E27FC236}">
                <a16:creationId xmlns:a16="http://schemas.microsoft.com/office/drawing/2014/main" id="{597EE40D-4038-817C-C2E8-C129F58E771B}"/>
              </a:ext>
            </a:extLst>
          </p:cNvPr>
          <p:cNvSpPr>
            <a:spLocks noGrp="1"/>
          </p:cNvSpPr>
          <p:nvPr>
            <p:ph idx="1"/>
          </p:nvPr>
        </p:nvSpPr>
        <p:spPr>
          <a:xfrm>
            <a:off x="853441" y="1974273"/>
            <a:ext cx="10644060" cy="3905828"/>
          </a:xfrm>
        </p:spPr>
        <p:txBody>
          <a:bodyPr/>
          <a:lstStyle/>
          <a:p>
            <a:r>
              <a:rPr lang="nb-NO" sz="2400" dirty="0"/>
              <a:t>Når en person ikke klarer å ivareta egne interesser</a:t>
            </a:r>
          </a:p>
          <a:p>
            <a:pPr lvl="1"/>
            <a:r>
              <a:rPr lang="nb-NO" sz="2400" dirty="0"/>
              <a:t>pga. sykdom, skade eller funksjonsnedsettelse</a:t>
            </a:r>
          </a:p>
          <a:p>
            <a:pPr marL="457200" lvl="1" indent="0">
              <a:buNone/>
            </a:pPr>
            <a:endParaRPr lang="nb-NO" sz="2400" dirty="0"/>
          </a:p>
          <a:p>
            <a:r>
              <a:rPr lang="nb-NO" sz="2400" dirty="0"/>
              <a:t>Må være behov for hjelp</a:t>
            </a:r>
          </a:p>
          <a:p>
            <a:endParaRPr lang="nb-NO" sz="2400" dirty="0"/>
          </a:p>
          <a:p>
            <a:r>
              <a:rPr lang="nb-NO" sz="2400" dirty="0"/>
              <a:t>Skal være frivillig – må bygge på personens vilje</a:t>
            </a:r>
          </a:p>
        </p:txBody>
      </p:sp>
    </p:spTree>
    <p:extLst>
      <p:ext uri="{BB962C8B-B14F-4D97-AF65-F5344CB8AC3E}">
        <p14:creationId xmlns:p14="http://schemas.microsoft.com/office/powerpoint/2010/main" val="2377064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F66B91C-5172-58C1-75DB-E723134920F5}"/>
              </a:ext>
            </a:extLst>
          </p:cNvPr>
          <p:cNvSpPr>
            <a:spLocks noGrp="1"/>
          </p:cNvSpPr>
          <p:nvPr>
            <p:ph type="title"/>
          </p:nvPr>
        </p:nvSpPr>
        <p:spPr/>
        <p:txBody>
          <a:bodyPr/>
          <a:lstStyle/>
          <a:p>
            <a:r>
              <a:rPr lang="nb-NO" sz="6000" dirty="0"/>
              <a:t>Hvem kan være verge? </a:t>
            </a:r>
          </a:p>
        </p:txBody>
      </p:sp>
      <p:sp>
        <p:nvSpPr>
          <p:cNvPr id="3" name="Plassholder for innhold 2">
            <a:extLst>
              <a:ext uri="{FF2B5EF4-FFF2-40B4-BE49-F238E27FC236}">
                <a16:creationId xmlns:a16="http://schemas.microsoft.com/office/drawing/2014/main" id="{DEE8F9AB-BC70-BC86-357C-77CCCBA1F9C7}"/>
              </a:ext>
            </a:extLst>
          </p:cNvPr>
          <p:cNvSpPr>
            <a:spLocks noGrp="1"/>
          </p:cNvSpPr>
          <p:nvPr>
            <p:ph idx="1"/>
          </p:nvPr>
        </p:nvSpPr>
        <p:spPr/>
        <p:txBody>
          <a:bodyPr>
            <a:normAutofit fontScale="77500" lnSpcReduction="20000"/>
          </a:bodyPr>
          <a:lstStyle/>
          <a:p>
            <a:pPr lvl="0"/>
            <a:r>
              <a:rPr lang="nb-NO" dirty="0"/>
              <a:t>Kan være:</a:t>
            </a:r>
          </a:p>
          <a:p>
            <a:pPr marL="0" indent="0">
              <a:buNone/>
            </a:pPr>
            <a:r>
              <a:rPr lang="nb-NO" dirty="0"/>
              <a:t> 	- forelder  </a:t>
            </a:r>
          </a:p>
          <a:p>
            <a:pPr marL="0" indent="0">
              <a:buNone/>
            </a:pPr>
            <a:r>
              <a:rPr lang="nb-NO" dirty="0"/>
              <a:t>	- annen nær familie  </a:t>
            </a:r>
          </a:p>
          <a:p>
            <a:pPr marL="0" indent="0">
              <a:buNone/>
            </a:pPr>
            <a:r>
              <a:rPr lang="nb-NO" dirty="0"/>
              <a:t>	- fast (profesjonell) verge  </a:t>
            </a:r>
          </a:p>
          <a:p>
            <a:pPr lvl="0"/>
            <a:r>
              <a:rPr lang="nb-NO" dirty="0"/>
              <a:t>Må være:</a:t>
            </a:r>
          </a:p>
          <a:p>
            <a:pPr lvl="1">
              <a:buFontTx/>
              <a:buChar char="-"/>
            </a:pPr>
            <a:r>
              <a:rPr lang="nb-NO" dirty="0"/>
              <a:t>egnet  </a:t>
            </a:r>
          </a:p>
          <a:p>
            <a:pPr marL="457200" lvl="1" indent="0">
              <a:buNone/>
            </a:pPr>
            <a:r>
              <a:rPr lang="nb-NO" dirty="0"/>
              <a:t>- samtykke til oppdraget  </a:t>
            </a:r>
          </a:p>
          <a:p>
            <a:pPr marL="0" indent="0">
              <a:buNone/>
            </a:pPr>
            <a:r>
              <a:rPr lang="nb-NO" dirty="0"/>
              <a:t>	- ikke selv ha verge  </a:t>
            </a:r>
          </a:p>
        </p:txBody>
      </p:sp>
    </p:spTree>
    <p:extLst>
      <p:ext uri="{BB962C8B-B14F-4D97-AF65-F5344CB8AC3E}">
        <p14:creationId xmlns:p14="http://schemas.microsoft.com/office/powerpoint/2010/main" val="3362461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432C3F4-445A-D465-F6A4-8354DC3D52A5}"/>
              </a:ext>
            </a:extLst>
          </p:cNvPr>
          <p:cNvSpPr>
            <a:spLocks noGrp="1"/>
          </p:cNvSpPr>
          <p:nvPr>
            <p:ph type="title"/>
          </p:nvPr>
        </p:nvSpPr>
        <p:spPr/>
        <p:txBody>
          <a:bodyPr anchor="t">
            <a:noAutofit/>
          </a:bodyPr>
          <a:lstStyle/>
          <a:p>
            <a:pPr>
              <a:lnSpc>
                <a:spcPct val="90000"/>
              </a:lnSpc>
            </a:pPr>
            <a:r>
              <a:rPr lang="nb-NO" sz="4800" dirty="0"/>
              <a:t>Rett til å bytte verge / avslutte vergemål</a:t>
            </a:r>
            <a:endParaRPr lang="nb-NO" sz="3600" dirty="0"/>
          </a:p>
        </p:txBody>
      </p:sp>
      <p:sp>
        <p:nvSpPr>
          <p:cNvPr id="3" name="Plassholder for innhold 2">
            <a:extLst>
              <a:ext uri="{FF2B5EF4-FFF2-40B4-BE49-F238E27FC236}">
                <a16:creationId xmlns:a16="http://schemas.microsoft.com/office/drawing/2014/main" id="{DDB1B34D-BA97-3DD0-9E2A-0F63AE3B9DBF}"/>
              </a:ext>
            </a:extLst>
          </p:cNvPr>
          <p:cNvSpPr>
            <a:spLocks noGrp="1"/>
          </p:cNvSpPr>
          <p:nvPr>
            <p:ph idx="1"/>
          </p:nvPr>
        </p:nvSpPr>
        <p:spPr/>
        <p:txBody>
          <a:bodyPr>
            <a:normAutofit/>
          </a:bodyPr>
          <a:lstStyle/>
          <a:p>
            <a:pPr lvl="0"/>
            <a:r>
              <a:rPr lang="nb-NO" dirty="0"/>
              <a:t>Man kan:</a:t>
            </a:r>
          </a:p>
          <a:p>
            <a:pPr marL="0" indent="0">
              <a:buNone/>
            </a:pPr>
            <a:r>
              <a:rPr lang="nb-NO" dirty="0"/>
              <a:t>	- be om ny verge  </a:t>
            </a:r>
          </a:p>
          <a:p>
            <a:pPr marL="0" indent="0">
              <a:buNone/>
            </a:pPr>
            <a:r>
              <a:rPr lang="nb-NO" dirty="0"/>
              <a:t>	- be om å avslutte vergemål  </a:t>
            </a:r>
          </a:p>
          <a:p>
            <a:pPr lvl="0"/>
            <a:r>
              <a:rPr lang="nb-NO" dirty="0"/>
              <a:t>Pårørende kan hjelpe til med å be om dette  </a:t>
            </a:r>
          </a:p>
          <a:p>
            <a:pPr lvl="0"/>
            <a:r>
              <a:rPr lang="nb-NO" dirty="0"/>
              <a:t>Statsforvalteren skal høre på personens vilje</a:t>
            </a:r>
          </a:p>
          <a:p>
            <a:pPr>
              <a:lnSpc>
                <a:spcPct val="90000"/>
              </a:lnSpc>
            </a:pPr>
            <a:endParaRPr lang="nb-NO" sz="1200" i="1" dirty="0">
              <a:effectLst/>
            </a:endParaRPr>
          </a:p>
        </p:txBody>
      </p:sp>
    </p:spTree>
    <p:extLst>
      <p:ext uri="{BB962C8B-B14F-4D97-AF65-F5344CB8AC3E}">
        <p14:creationId xmlns:p14="http://schemas.microsoft.com/office/powerpoint/2010/main" val="3656263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F49E8DC-BF17-5322-E65B-271C98060605}"/>
              </a:ext>
            </a:extLst>
          </p:cNvPr>
          <p:cNvSpPr>
            <a:spLocks noGrp="1"/>
          </p:cNvSpPr>
          <p:nvPr>
            <p:ph type="title"/>
          </p:nvPr>
        </p:nvSpPr>
        <p:spPr/>
        <p:txBody>
          <a:bodyPr/>
          <a:lstStyle/>
          <a:p>
            <a:r>
              <a:rPr lang="nb-NO" sz="6600" dirty="0"/>
              <a:t>Hva er en vergefullmakt?</a:t>
            </a:r>
            <a:endParaRPr lang="nb-NO" sz="4800" dirty="0"/>
          </a:p>
        </p:txBody>
      </p:sp>
      <p:sp>
        <p:nvSpPr>
          <p:cNvPr id="3" name="Plassholder for innhold 2">
            <a:extLst>
              <a:ext uri="{FF2B5EF4-FFF2-40B4-BE49-F238E27FC236}">
                <a16:creationId xmlns:a16="http://schemas.microsoft.com/office/drawing/2014/main" id="{B44ED80F-03EA-F2F7-A0EF-F70BFD2BB10B}"/>
              </a:ext>
            </a:extLst>
          </p:cNvPr>
          <p:cNvSpPr>
            <a:spLocks noGrp="1"/>
          </p:cNvSpPr>
          <p:nvPr>
            <p:ph idx="1"/>
          </p:nvPr>
        </p:nvSpPr>
        <p:spPr/>
        <p:txBody>
          <a:bodyPr>
            <a:normAutofit/>
          </a:bodyPr>
          <a:lstStyle/>
          <a:p>
            <a:pPr lvl="0"/>
            <a:r>
              <a:rPr lang="nb-NO" dirty="0"/>
              <a:t>Dokumentet som viser hva vergen kan gjøre  </a:t>
            </a:r>
          </a:p>
          <a:p>
            <a:pPr lvl="0"/>
            <a:r>
              <a:rPr lang="nb-NO" dirty="0"/>
              <a:t>Brukes av banker, NAV, kommune osv.  </a:t>
            </a:r>
          </a:p>
          <a:p>
            <a:pPr lvl="0"/>
            <a:r>
              <a:rPr lang="nb-NO" dirty="0"/>
              <a:t>Sier klart på hvilke områder vergen kan representere noen i</a:t>
            </a:r>
          </a:p>
        </p:txBody>
      </p:sp>
    </p:spTree>
    <p:extLst>
      <p:ext uri="{BB962C8B-B14F-4D97-AF65-F5344CB8AC3E}">
        <p14:creationId xmlns:p14="http://schemas.microsoft.com/office/powerpoint/2010/main" val="3590803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37D2D39A-8DFE-3D93-86AB-DD24EACEBB61}"/>
              </a:ext>
            </a:extLst>
          </p:cNvPr>
          <p:cNvSpPr>
            <a:spLocks noGrp="1"/>
          </p:cNvSpPr>
          <p:nvPr>
            <p:ph idx="1"/>
          </p:nvPr>
        </p:nvSpPr>
        <p:spPr>
          <a:xfrm>
            <a:off x="6096000" y="595188"/>
            <a:ext cx="5486400" cy="4444645"/>
          </a:xfrm>
        </p:spPr>
        <p:txBody>
          <a:bodyPr>
            <a:normAutofit/>
          </a:bodyPr>
          <a:lstStyle/>
          <a:p>
            <a:pPr>
              <a:lnSpc>
                <a:spcPct val="90000"/>
              </a:lnSpc>
            </a:pPr>
            <a:r>
              <a:rPr lang="nb-NO" sz="2000" b="1" i="0" dirty="0"/>
              <a:t>Skatteetaten</a:t>
            </a:r>
            <a:br>
              <a:rPr lang="nb-NO" sz="2000" b="1" i="0" dirty="0"/>
            </a:br>
            <a:r>
              <a:rPr lang="nb-NO" sz="2000" i="0" dirty="0"/>
              <a:t>Endre postadresse</a:t>
            </a:r>
            <a:br>
              <a:rPr lang="nb-NO" sz="2000" i="0" dirty="0"/>
            </a:br>
            <a:r>
              <a:rPr lang="nb-NO" sz="2000" i="0" dirty="0"/>
              <a:t>Innkreving</a:t>
            </a:r>
            <a:br>
              <a:rPr lang="nb-NO" sz="2000" i="0" dirty="0"/>
            </a:br>
            <a:r>
              <a:rPr lang="nb-NO" sz="2000" i="0" dirty="0"/>
              <a:t>Melde flytting</a:t>
            </a:r>
            <a:br>
              <a:rPr lang="nb-NO" sz="2000" dirty="0"/>
            </a:br>
            <a:r>
              <a:rPr lang="nb-NO" sz="2000" i="0" dirty="0"/>
              <a:t>Skatt</a:t>
            </a:r>
          </a:p>
          <a:p>
            <a:pPr>
              <a:lnSpc>
                <a:spcPct val="90000"/>
              </a:lnSpc>
            </a:pPr>
            <a:br>
              <a:rPr lang="nb-NO" sz="2000" i="0" dirty="0"/>
            </a:br>
            <a:r>
              <a:rPr lang="nb-NO" sz="2000" b="1" i="0" dirty="0"/>
              <a:t>Statsforvalter</a:t>
            </a:r>
            <a:br>
              <a:rPr lang="nb-NO" sz="2000" b="1" i="0" dirty="0"/>
            </a:br>
            <a:r>
              <a:rPr lang="nb-NO" sz="2000" i="0" dirty="0"/>
              <a:t>Søke om samtykke til disposisjon</a:t>
            </a:r>
          </a:p>
          <a:p>
            <a:pPr>
              <a:lnSpc>
                <a:spcPct val="90000"/>
              </a:lnSpc>
            </a:pPr>
            <a:br>
              <a:rPr lang="nb-NO" sz="2000" i="0" dirty="0"/>
            </a:br>
            <a:r>
              <a:rPr lang="nb-NO" sz="2000" b="1" i="0" dirty="0"/>
              <a:t>Øvrige</a:t>
            </a:r>
            <a:br>
              <a:rPr lang="nb-NO" sz="2000" b="1" i="0" dirty="0"/>
            </a:br>
            <a:r>
              <a:rPr lang="nb-NO" sz="2000" i="0" dirty="0"/>
              <a:t>Disponere inntekter til a dekke utgifter</a:t>
            </a:r>
            <a:br>
              <a:rPr lang="nb-NO" sz="2000" i="0" dirty="0"/>
            </a:br>
            <a:r>
              <a:rPr lang="nb-NO" sz="2000" i="0" dirty="0"/>
              <a:t>Inngaelse av husleiekontrakter</a:t>
            </a:r>
            <a:br>
              <a:rPr lang="nb-NO" sz="2000" i="0" dirty="0"/>
            </a:br>
            <a:r>
              <a:rPr lang="nb-NO" sz="2000" i="0" dirty="0"/>
              <a:t>Kjøp/leie av varer og tjenester</a:t>
            </a:r>
            <a:r>
              <a:rPr lang="nb-NO" sz="2000" dirty="0"/>
              <a:t> </a:t>
            </a:r>
            <a:br>
              <a:rPr lang="nb-NO" sz="2000" dirty="0"/>
            </a:br>
            <a:endParaRPr lang="nb-NO" sz="2000" dirty="0"/>
          </a:p>
        </p:txBody>
      </p:sp>
      <p:sp>
        <p:nvSpPr>
          <p:cNvPr id="7" name="Plassholder for innhold 2">
            <a:extLst>
              <a:ext uri="{FF2B5EF4-FFF2-40B4-BE49-F238E27FC236}">
                <a16:creationId xmlns:a16="http://schemas.microsoft.com/office/drawing/2014/main" id="{37B49CA7-CEBE-6523-7205-E23A12B59DCF}"/>
              </a:ext>
            </a:extLst>
          </p:cNvPr>
          <p:cNvSpPr txBox="1">
            <a:spLocks/>
          </p:cNvSpPr>
          <p:nvPr/>
        </p:nvSpPr>
        <p:spPr>
          <a:xfrm>
            <a:off x="609600" y="297712"/>
            <a:ext cx="5486400" cy="6539023"/>
          </a:xfrm>
          <a:prstGeom prst="rect">
            <a:avLst/>
          </a:prstGeom>
        </p:spPr>
        <p:txBody>
          <a:bodyPr vert="horz" lIns="91440" tIns="45720" rIns="91440" bIns="45720" rtlCol="0">
            <a:normAutofit fontScale="40000" lnSpcReduction="20000"/>
          </a:bodyPr>
          <a:lstStyle>
            <a:lvl1pPr marL="0" indent="0" algn="l" defTabSz="457200" rtl="0" eaLnBrk="1" latinLnBrk="0" hangingPunct="1">
              <a:spcBef>
                <a:spcPct val="20000"/>
              </a:spcBef>
              <a:buFont typeface="Arial"/>
              <a:buNone/>
              <a:defRPr lang="nb-NO" sz="8000" b="0" i="1" kern="1200" spc="60" dirty="0">
                <a:solidFill>
                  <a:srgbClr val="034022"/>
                </a:solidFill>
                <a:latin typeface="+mj-lt"/>
                <a:ea typeface="+mn-ea"/>
                <a:cs typeface="Helvetica"/>
              </a:defRPr>
            </a:lvl1pPr>
            <a:lvl2pPr marL="4572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2pPr>
            <a:lvl3pPr marL="9144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3pPr>
            <a:lvl4pPr marL="13716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4pPr>
            <a:lvl5pPr marL="1828800" indent="0" algn="ctr" defTabSz="457200" rtl="0" eaLnBrk="1" latinLnBrk="0" hangingPunct="1">
              <a:spcBef>
                <a:spcPct val="20000"/>
              </a:spcBef>
              <a:buFont typeface="Arial"/>
              <a:buNone/>
              <a:defRPr sz="2600" b="0" i="0" kern="1200">
                <a:solidFill>
                  <a:schemeClr val="tx1">
                    <a:tint val="75000"/>
                  </a:schemeClr>
                </a:solidFill>
                <a:latin typeface="Helvetica"/>
                <a:ea typeface="+mn-ea"/>
                <a:cs typeface="Helvetic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ct val="90000"/>
              </a:lnSpc>
            </a:pPr>
            <a:r>
              <a:rPr lang="nb-NO" sz="5000" b="1" dirty="0"/>
              <a:t>Bank</a:t>
            </a:r>
            <a:br>
              <a:rPr lang="nb-NO" sz="5000" b="1" dirty="0"/>
            </a:br>
            <a:r>
              <a:rPr lang="nb-NO" sz="5000" dirty="0"/>
              <a:t>Representasjon dagligbank</a:t>
            </a:r>
          </a:p>
          <a:p>
            <a:pPr>
              <a:lnSpc>
                <a:spcPct val="90000"/>
              </a:lnSpc>
            </a:pPr>
            <a:br>
              <a:rPr lang="nb-NO" sz="5000" dirty="0"/>
            </a:br>
            <a:r>
              <a:rPr lang="nb-NO" sz="5000" b="1" dirty="0"/>
              <a:t>Forsikringsselskap</a:t>
            </a:r>
            <a:br>
              <a:rPr lang="nb-NO" sz="5000" b="1" dirty="0"/>
            </a:br>
            <a:r>
              <a:rPr lang="nb-NO" sz="5000" dirty="0"/>
              <a:t>Forvalte forsikringsavtaler</a:t>
            </a:r>
          </a:p>
          <a:p>
            <a:pPr>
              <a:lnSpc>
                <a:spcPct val="90000"/>
              </a:lnSpc>
            </a:pPr>
            <a:br>
              <a:rPr lang="nb-NO" sz="5000" dirty="0"/>
            </a:br>
            <a:r>
              <a:rPr lang="nb-NO" sz="5000" b="1" dirty="0" err="1"/>
              <a:t>Helfo</a:t>
            </a:r>
            <a:br>
              <a:rPr lang="nb-NO" sz="5000" b="1" dirty="0"/>
            </a:br>
            <a:r>
              <a:rPr lang="nb-NO" sz="5000" dirty="0"/>
              <a:t>Refusjon for privatpersoner</a:t>
            </a:r>
          </a:p>
          <a:p>
            <a:pPr>
              <a:lnSpc>
                <a:spcPct val="90000"/>
              </a:lnSpc>
            </a:pPr>
            <a:br>
              <a:rPr lang="nb-NO" sz="5000" dirty="0"/>
            </a:br>
            <a:r>
              <a:rPr lang="nb-NO" sz="5000" b="1" dirty="0"/>
              <a:t>Husbanken</a:t>
            </a:r>
            <a:br>
              <a:rPr lang="nb-NO" sz="5000" b="1" dirty="0"/>
            </a:br>
            <a:r>
              <a:rPr lang="nb-NO" sz="5000" dirty="0"/>
              <a:t>Bostøtte</a:t>
            </a:r>
          </a:p>
          <a:p>
            <a:pPr>
              <a:lnSpc>
                <a:spcPct val="90000"/>
              </a:lnSpc>
            </a:pPr>
            <a:br>
              <a:rPr lang="nb-NO" sz="5000" dirty="0"/>
            </a:br>
            <a:r>
              <a:rPr lang="nb-NO" sz="5000" b="1" dirty="0"/>
              <a:t>Inkassoselskap</a:t>
            </a:r>
            <a:br>
              <a:rPr lang="nb-NO" sz="5000" b="1" dirty="0"/>
            </a:br>
            <a:r>
              <a:rPr lang="nb-NO" sz="5000" dirty="0"/>
              <a:t>Forhandle og innga inkassoavtaler</a:t>
            </a:r>
          </a:p>
          <a:p>
            <a:pPr>
              <a:lnSpc>
                <a:spcPct val="90000"/>
              </a:lnSpc>
            </a:pPr>
            <a:br>
              <a:rPr lang="nb-NO" sz="5000" dirty="0"/>
            </a:br>
            <a:r>
              <a:rPr lang="nb-NO" sz="5000" b="1" i="0" dirty="0"/>
              <a:t>Kommune</a:t>
            </a:r>
            <a:br>
              <a:rPr lang="nb-NO" sz="5000" b="1" i="0" dirty="0"/>
            </a:br>
            <a:r>
              <a:rPr lang="nb-NO" sz="5000" i="0" dirty="0"/>
              <a:t>Helse og omsorg</a:t>
            </a:r>
            <a:br>
              <a:rPr lang="nb-NO" sz="5000" i="0" dirty="0"/>
            </a:br>
            <a:r>
              <a:rPr lang="nb-NO" sz="5000" i="0" dirty="0"/>
              <a:t>Skatt og avgift</a:t>
            </a:r>
            <a:br>
              <a:rPr lang="nb-NO" sz="5000" i="0" dirty="0"/>
            </a:br>
            <a:r>
              <a:rPr lang="nb-NO" sz="5000" i="0" dirty="0"/>
              <a:t>Skole og utdanning</a:t>
            </a:r>
            <a:br>
              <a:rPr lang="nb-NO" sz="5000" i="0" dirty="0"/>
            </a:br>
            <a:r>
              <a:rPr lang="nb-NO" sz="5000" i="0" dirty="0"/>
              <a:t>Sosiale tjenester</a:t>
            </a:r>
          </a:p>
          <a:p>
            <a:pPr>
              <a:lnSpc>
                <a:spcPct val="90000"/>
              </a:lnSpc>
            </a:pPr>
            <a:br>
              <a:rPr lang="nb-NO" sz="5000" i="0" dirty="0"/>
            </a:br>
            <a:r>
              <a:rPr lang="nb-NO" sz="5000" b="1" i="0" dirty="0"/>
              <a:t>Nav</a:t>
            </a:r>
            <a:br>
              <a:rPr lang="nb-NO" sz="5000" b="1" i="0" dirty="0"/>
            </a:br>
            <a:r>
              <a:rPr lang="nb-NO" sz="5000" i="0" dirty="0"/>
              <a:t>Arbeid</a:t>
            </a:r>
            <a:br>
              <a:rPr lang="nb-NO" sz="5000" i="0" dirty="0"/>
            </a:br>
            <a:r>
              <a:rPr lang="nb-NO" sz="5000" i="0" dirty="0"/>
              <a:t>Hjelpemidler</a:t>
            </a:r>
            <a:br>
              <a:rPr lang="nb-NO" sz="5000" i="0" dirty="0"/>
            </a:br>
            <a:r>
              <a:rPr lang="nb-NO" sz="5000" i="0" dirty="0"/>
              <a:t>Pensjon</a:t>
            </a:r>
            <a:br>
              <a:rPr lang="nb-NO" sz="5000" i="0" dirty="0"/>
            </a:br>
            <a:r>
              <a:rPr lang="nb-NO" sz="5000" i="0" dirty="0"/>
              <a:t>Sosiale tjenester</a:t>
            </a:r>
            <a:br>
              <a:rPr lang="nb-NO" sz="5000" i="0" dirty="0"/>
            </a:br>
            <a:br>
              <a:rPr lang="nb-NO" sz="2000" dirty="0"/>
            </a:br>
            <a:br>
              <a:rPr lang="nb-NO" sz="2000" dirty="0"/>
            </a:br>
            <a:endParaRPr lang="nb-NO" sz="2000" dirty="0"/>
          </a:p>
        </p:txBody>
      </p:sp>
    </p:spTree>
    <p:extLst>
      <p:ext uri="{BB962C8B-B14F-4D97-AF65-F5344CB8AC3E}">
        <p14:creationId xmlns:p14="http://schemas.microsoft.com/office/powerpoint/2010/main" val="1935663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056D16B-7192-36C5-1EE9-26E1F334365D}"/>
              </a:ext>
            </a:extLst>
          </p:cNvPr>
          <p:cNvSpPr>
            <a:spLocks noGrp="1"/>
          </p:cNvSpPr>
          <p:nvPr>
            <p:ph type="title"/>
          </p:nvPr>
        </p:nvSpPr>
        <p:spPr/>
        <p:txBody>
          <a:bodyPr/>
          <a:lstStyle/>
          <a:p>
            <a:r>
              <a:rPr lang="nb-NO" dirty="0"/>
              <a:t>Bank ID</a:t>
            </a:r>
          </a:p>
        </p:txBody>
      </p:sp>
      <p:sp>
        <p:nvSpPr>
          <p:cNvPr id="3" name="Plassholder for innhold 2">
            <a:extLst>
              <a:ext uri="{FF2B5EF4-FFF2-40B4-BE49-F238E27FC236}">
                <a16:creationId xmlns:a16="http://schemas.microsoft.com/office/drawing/2014/main" id="{61277756-377D-32D4-2642-876A50293B8D}"/>
              </a:ext>
            </a:extLst>
          </p:cNvPr>
          <p:cNvSpPr>
            <a:spLocks noGrp="1"/>
          </p:cNvSpPr>
          <p:nvPr>
            <p:ph idx="1"/>
          </p:nvPr>
        </p:nvSpPr>
        <p:spPr>
          <a:xfrm>
            <a:off x="853441" y="2185439"/>
            <a:ext cx="10644060" cy="4385481"/>
          </a:xfrm>
        </p:spPr>
        <p:txBody>
          <a:bodyPr>
            <a:normAutofit fontScale="70000" lnSpcReduction="20000"/>
          </a:bodyPr>
          <a:lstStyle/>
          <a:p>
            <a:r>
              <a:rPr lang="nb-NO" dirty="0" err="1"/>
              <a:t>BankID</a:t>
            </a:r>
            <a:r>
              <a:rPr lang="nb-NO" dirty="0"/>
              <a:t> er personlig – ingen har lov til å bruke en annens </a:t>
            </a:r>
            <a:r>
              <a:rPr lang="nb-NO" dirty="0" err="1"/>
              <a:t>BankID</a:t>
            </a:r>
            <a:r>
              <a:rPr lang="nb-NO" dirty="0"/>
              <a:t>, heller ikke foreldre eller verge.</a:t>
            </a:r>
          </a:p>
          <a:p>
            <a:r>
              <a:rPr lang="nb-NO" dirty="0"/>
              <a:t>Bankene og regelverket bygger på at «</a:t>
            </a:r>
            <a:r>
              <a:rPr lang="nb-NO" dirty="0" err="1"/>
              <a:t>BankID</a:t>
            </a:r>
            <a:r>
              <a:rPr lang="nb-NO" dirty="0"/>
              <a:t> er som en digital legitimasjon og egen signatur». Den skal ikke lånes bort.</a:t>
            </a:r>
          </a:p>
          <a:p>
            <a:r>
              <a:rPr lang="nb-NO" dirty="0"/>
              <a:t>Krav til legitimasjon: Mange med utviklingshemming har ikke gyldig legitimasjon som pass eller nasjonalt ID-kort, som er nødvendig for å få BankID.1 av 10 i Norge mangler Bank ID</a:t>
            </a:r>
          </a:p>
          <a:p>
            <a:r>
              <a:rPr lang="nb-NO" dirty="0"/>
              <a:t>I praksis: Mange verger og pårørende opplever at det blir vanskelig når personen ikke klarer å bruke </a:t>
            </a:r>
            <a:r>
              <a:rPr lang="nb-NO" dirty="0" err="1"/>
              <a:t>BankID</a:t>
            </a:r>
            <a:r>
              <a:rPr lang="nb-NO" dirty="0"/>
              <a:t> selv.</a:t>
            </a:r>
          </a:p>
          <a:p>
            <a:r>
              <a:rPr lang="nb-NO" b="1" dirty="0"/>
              <a:t>Tips disposisjonsfullmakt</a:t>
            </a:r>
            <a:r>
              <a:rPr lang="nb-NO" dirty="0"/>
              <a:t>. Dette er en fullmakt som lar deg som pårørende hjelpe med betalinger og andre banktjenester, alt mens du bruker din egen </a:t>
            </a:r>
            <a:r>
              <a:rPr lang="nb-NO" dirty="0" err="1"/>
              <a:t>BankID</a:t>
            </a:r>
            <a:r>
              <a:rPr lang="nb-NO" dirty="0"/>
              <a:t>. </a:t>
            </a:r>
          </a:p>
        </p:txBody>
      </p:sp>
    </p:spTree>
    <p:extLst>
      <p:ext uri="{BB962C8B-B14F-4D97-AF65-F5344CB8AC3E}">
        <p14:creationId xmlns:p14="http://schemas.microsoft.com/office/powerpoint/2010/main" val="3688408714"/>
      </p:ext>
    </p:extLst>
  </p:cSld>
  <p:clrMapOvr>
    <a:masterClrMapping/>
  </p:clrMapOvr>
</p:sld>
</file>

<file path=ppt/theme/theme1.xml><?xml version="1.0" encoding="utf-8"?>
<a:theme xmlns:a="http://schemas.openxmlformats.org/drawingml/2006/main" name="LK_PPT_mal_v2">
  <a:themeElements>
    <a:clrScheme name="Egendefinert 1">
      <a:dk1>
        <a:srgbClr val="034022"/>
      </a:dk1>
      <a:lt1>
        <a:srgbClr val="F3EEE2"/>
      </a:lt1>
      <a:dk2>
        <a:srgbClr val="034022"/>
      </a:dk2>
      <a:lt2>
        <a:srgbClr val="F3EEE2"/>
      </a:lt2>
      <a:accent1>
        <a:srgbClr val="2A9237"/>
      </a:accent1>
      <a:accent2>
        <a:srgbClr val="F39A85"/>
      </a:accent2>
      <a:accent3>
        <a:srgbClr val="86C593"/>
      </a:accent3>
      <a:accent4>
        <a:srgbClr val="D4E0EF"/>
      </a:accent4>
      <a:accent5>
        <a:srgbClr val="034022"/>
      </a:accent5>
      <a:accent6>
        <a:srgbClr val="034022"/>
      </a:accent6>
      <a:hlink>
        <a:srgbClr val="2A9237"/>
      </a:hlink>
      <a:folHlink>
        <a:srgbClr val="2A9237"/>
      </a:folHlink>
    </a:clrScheme>
    <a:fontScheme name="Egendefinert 1">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sjonsmal  - Advokatfirmaet Lippestad AS" id="{AF43AB0F-CB7B-4DD9-9404-E48E39714615}" vid="{54C2847A-390C-4C05-A4CC-5E60A43CEBDD}"/>
    </a:ext>
  </a:extLst>
</a:theme>
</file>

<file path=ppt/theme/theme2.xml><?xml version="1.0" encoding="utf-8"?>
<a:theme xmlns:a="http://schemas.openxmlformats.org/drawingml/2006/main" name="1_LK_PPT_mal_v2">
  <a:themeElements>
    <a:clrScheme name="Egendefinert 1">
      <a:dk1>
        <a:srgbClr val="034022"/>
      </a:dk1>
      <a:lt1>
        <a:srgbClr val="F3EEE2"/>
      </a:lt1>
      <a:dk2>
        <a:srgbClr val="034022"/>
      </a:dk2>
      <a:lt2>
        <a:srgbClr val="F3EEE2"/>
      </a:lt2>
      <a:accent1>
        <a:srgbClr val="2A9237"/>
      </a:accent1>
      <a:accent2>
        <a:srgbClr val="F39A85"/>
      </a:accent2>
      <a:accent3>
        <a:srgbClr val="86C593"/>
      </a:accent3>
      <a:accent4>
        <a:srgbClr val="D4E0EF"/>
      </a:accent4>
      <a:accent5>
        <a:srgbClr val="034022"/>
      </a:accent5>
      <a:accent6>
        <a:srgbClr val="034022"/>
      </a:accent6>
      <a:hlink>
        <a:srgbClr val="2A9237"/>
      </a:hlink>
      <a:folHlink>
        <a:srgbClr val="2A9237"/>
      </a:folHlink>
    </a:clrScheme>
    <a:fontScheme name="Egendefinert 1">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sjonsmal  - Advokatfirmaet Lippestad AS (002)  -  Skrivebeskyttet" id="{B0CCBC28-9456-4C03-B859-E81AB897A75F}" vid="{EFD7AFEB-787F-4275-8FCE-B34DD846963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Presentasjonsmal  - Advokatfirmaet Lippestad AS</Template>
  <TotalTime>975</TotalTime>
  <Words>2934</Words>
  <Application>Microsoft Office PowerPoint</Application>
  <PresentationFormat>Widescreen</PresentationFormat>
  <Paragraphs>286</Paragraphs>
  <Slides>32</Slides>
  <Notes>21</Notes>
  <HiddenSlides>0</HiddenSlides>
  <MMClips>0</MMClips>
  <ScaleCrop>false</ScaleCrop>
  <HeadingPairs>
    <vt:vector size="6" baseType="variant">
      <vt:variant>
        <vt:lpstr>Brukte skrifter</vt:lpstr>
      </vt:variant>
      <vt:variant>
        <vt:i4>3</vt:i4>
      </vt:variant>
      <vt:variant>
        <vt:lpstr>Tema</vt:lpstr>
      </vt:variant>
      <vt:variant>
        <vt:i4>2</vt:i4>
      </vt:variant>
      <vt:variant>
        <vt:lpstr>Lysbildetitler</vt:lpstr>
      </vt:variant>
      <vt:variant>
        <vt:i4>32</vt:i4>
      </vt:variant>
    </vt:vector>
  </HeadingPairs>
  <TitlesOfParts>
    <vt:vector size="37" baseType="lpstr">
      <vt:lpstr>Aptos</vt:lpstr>
      <vt:lpstr>Arial</vt:lpstr>
      <vt:lpstr>Helvetica</vt:lpstr>
      <vt:lpstr>LK_PPT_mal_v2</vt:lpstr>
      <vt:lpstr>1_LK_PPT_mal_v2</vt:lpstr>
      <vt:lpstr>Vergemål, fremtidsfullmakt og arv…  - Hvem, hva, når og hvordan?  </vt:lpstr>
      <vt:lpstr>Agenda</vt:lpstr>
      <vt:lpstr>Hva er vergemål?</vt:lpstr>
      <vt:lpstr>Når kan det opprettes vergemål?</vt:lpstr>
      <vt:lpstr>Hvem kan være verge? </vt:lpstr>
      <vt:lpstr>Rett til å bytte verge / avslutte vergemål</vt:lpstr>
      <vt:lpstr>Hva er en vergefullmakt?</vt:lpstr>
      <vt:lpstr>PowerPoint-presentasjon</vt:lpstr>
      <vt:lpstr>Bank ID</vt:lpstr>
      <vt:lpstr>Håndtering av midler (dagligbank vs. sperrede midler)</vt:lpstr>
      <vt:lpstr>Nyhetssaker i det siste</vt:lpstr>
      <vt:lpstr>Alternativer til vergemål – fullmakter</vt:lpstr>
      <vt:lpstr>Eksempler – fullmakt helse og skole </vt:lpstr>
      <vt:lpstr>Samtykkekompetanse</vt:lpstr>
      <vt:lpstr>Samtykkekompetanse og utviklingshemming</vt:lpstr>
      <vt:lpstr>Oppsummering del 1</vt:lpstr>
      <vt:lpstr>PowerPoint-presentasjon</vt:lpstr>
      <vt:lpstr>Del 2</vt:lpstr>
      <vt:lpstr>Hva er en fremtidsfullmakt?</vt:lpstr>
      <vt:lpstr>Hvem kan lage fremtidsfullmakt?</vt:lpstr>
      <vt:lpstr>Hva kan stå i en fremtidsfullmakt?</vt:lpstr>
      <vt:lpstr>Når trer fremtidsfullmakten i kraft?</vt:lpstr>
      <vt:lpstr>Hvorfor er fremtidsfullmakt viktig her?</vt:lpstr>
      <vt:lpstr>Hva er et testament?</vt:lpstr>
      <vt:lpstr>Hvem bør ha testament?</vt:lpstr>
      <vt:lpstr>Hovedregler om arv </vt:lpstr>
      <vt:lpstr>Formkrav til testament</vt:lpstr>
      <vt:lpstr>Eksempel – testament for barn under 18 år</vt:lpstr>
      <vt:lpstr>Hvordan sikre barn med utviklingshemming?</vt:lpstr>
      <vt:lpstr>Testasjonsevne og utviklingshemming</vt:lpstr>
      <vt:lpstr>Oppsummering del 2 </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Tor Omar Nyquist</dc:creator>
  <cp:lastModifiedBy>Pia Ribsskog</cp:lastModifiedBy>
  <cp:revision>35</cp:revision>
  <dcterms:created xsi:type="dcterms:W3CDTF">2025-06-04T17:09:09Z</dcterms:created>
  <dcterms:modified xsi:type="dcterms:W3CDTF">2025-11-18T14:25:41Z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dc12df9-c88f-44ce-a787-7291b6c13db4_Enabled">
    <vt:lpwstr>True</vt:lpwstr>
  </property>
  <property fmtid="{D5CDD505-2E9C-101B-9397-08002B2CF9AE}" pid="3" name="MSIP_Label_ddc12df9-c88f-44ce-a787-7291b6c13db4_SiteId">
    <vt:lpwstr>f9db37fa-1468-45e6-aa54-b2a05bc62f6e</vt:lpwstr>
  </property>
  <property fmtid="{D5CDD505-2E9C-101B-9397-08002B2CF9AE}" pid="4" name="MSIP_Label_ddc12df9-c88f-44ce-a787-7291b6c13db4_Owner">
    <vt:lpwstr>geir@advokatlippestad.no</vt:lpwstr>
  </property>
  <property fmtid="{D5CDD505-2E9C-101B-9397-08002B2CF9AE}" pid="5" name="MSIP_Label_ddc12df9-c88f-44ce-a787-7291b6c13db4_SetDate">
    <vt:lpwstr>2020-05-12T08:52:01.2324071Z</vt:lpwstr>
  </property>
  <property fmtid="{D5CDD505-2E9C-101B-9397-08002B2CF9AE}" pid="6" name="MSIP_Label_ddc12df9-c88f-44ce-a787-7291b6c13db4_Name">
    <vt:lpwstr>Ubeskyttet</vt:lpwstr>
  </property>
  <property fmtid="{D5CDD505-2E9C-101B-9397-08002B2CF9AE}" pid="7" name="MSIP_Label_ddc12df9-c88f-44ce-a787-7291b6c13db4_Application">
    <vt:lpwstr>Microsoft Azure Information Protection</vt:lpwstr>
  </property>
  <property fmtid="{D5CDD505-2E9C-101B-9397-08002B2CF9AE}" pid="8" name="MSIP_Label_ddc12df9-c88f-44ce-a787-7291b6c13db4_ActionId">
    <vt:lpwstr>a4282217-7958-454a-9cc6-eba1a23aaa14</vt:lpwstr>
  </property>
  <property fmtid="{D5CDD505-2E9C-101B-9397-08002B2CF9AE}" pid="9" name="MSIP_Label_ddc12df9-c88f-44ce-a787-7291b6c13db4_Extended_MSFT_Method">
    <vt:lpwstr>Automatic</vt:lpwstr>
  </property>
  <property fmtid="{D5CDD505-2E9C-101B-9397-08002B2CF9AE}" pid="10" name="Sensitivity">
    <vt:lpwstr>Ubeskyttet</vt:lpwstr>
  </property>
</Properties>
</file>