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62" r:id="rId5"/>
    <p:sldId id="263" r:id="rId6"/>
    <p:sldId id="265" r:id="rId7"/>
    <p:sldId id="266" r:id="rId8"/>
    <p:sldId id="268" r:id="rId9"/>
    <p:sldId id="269" r:id="rId10"/>
    <p:sldId id="267" r:id="rId11"/>
    <p:sldId id="264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8B449-95A5-4E96-AD4D-01A52892745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FAFAA1-CC3A-411A-9891-B221A7B6F4BB}">
      <dgm:prSet/>
      <dgm:spPr/>
      <dgm:t>
        <a:bodyPr/>
        <a:lstStyle/>
        <a:p>
          <a:r>
            <a:rPr lang="nb-NO" dirty="0"/>
            <a:t>Møte </a:t>
          </a:r>
          <a:r>
            <a:rPr lang="nb-NO" dirty="0" err="1"/>
            <a:t>skoleeigarar</a:t>
          </a:r>
          <a:endParaRPr lang="en-US" dirty="0"/>
        </a:p>
      </dgm:t>
    </dgm:pt>
    <dgm:pt modelId="{CBEC498D-7E68-4078-9C8D-2BE60067C6C6}" type="parTrans" cxnId="{F9CB17D8-8B5D-4C4C-96E9-7367B213167F}">
      <dgm:prSet/>
      <dgm:spPr/>
      <dgm:t>
        <a:bodyPr/>
        <a:lstStyle/>
        <a:p>
          <a:endParaRPr lang="en-US"/>
        </a:p>
      </dgm:t>
    </dgm:pt>
    <dgm:pt modelId="{44B8E75C-161E-46CF-B8FC-152C861BABAF}" type="sibTrans" cxnId="{F9CB17D8-8B5D-4C4C-96E9-7367B213167F}">
      <dgm:prSet/>
      <dgm:spPr/>
      <dgm:t>
        <a:bodyPr/>
        <a:lstStyle/>
        <a:p>
          <a:endParaRPr lang="en-US"/>
        </a:p>
      </dgm:t>
    </dgm:pt>
    <dgm:pt modelId="{74637764-B3D1-48D6-8927-265FA33CA03D}">
      <dgm:prSet/>
      <dgm:spPr/>
      <dgm:t>
        <a:bodyPr/>
        <a:lstStyle/>
        <a:p>
          <a:r>
            <a:rPr lang="nb-NO"/>
            <a:t>Temamøte – facebook</a:t>
          </a:r>
          <a:endParaRPr lang="en-US"/>
        </a:p>
      </dgm:t>
    </dgm:pt>
    <dgm:pt modelId="{8E8020E8-FB1F-4E6E-9237-B4068671A5F6}" type="parTrans" cxnId="{9D0CD6E0-BA82-4D0E-A358-725D6B5D80E5}">
      <dgm:prSet/>
      <dgm:spPr/>
      <dgm:t>
        <a:bodyPr/>
        <a:lstStyle/>
        <a:p>
          <a:endParaRPr lang="en-US"/>
        </a:p>
      </dgm:t>
    </dgm:pt>
    <dgm:pt modelId="{CFB73E3B-1FAC-47E2-AFDA-AA403947F7B5}" type="sibTrans" cxnId="{9D0CD6E0-BA82-4D0E-A358-725D6B5D80E5}">
      <dgm:prSet/>
      <dgm:spPr/>
      <dgm:t>
        <a:bodyPr/>
        <a:lstStyle/>
        <a:p>
          <a:endParaRPr lang="en-US"/>
        </a:p>
      </dgm:t>
    </dgm:pt>
    <dgm:pt modelId="{EFE7C42E-A690-40DB-8136-76EFBB651FDE}">
      <dgm:prSet/>
      <dgm:spPr/>
      <dgm:t>
        <a:bodyPr/>
        <a:lstStyle/>
        <a:p>
          <a:r>
            <a:rPr lang="nb-NO" dirty="0"/>
            <a:t>Utdanningsutvalg i fylka</a:t>
          </a:r>
          <a:endParaRPr lang="en-US" dirty="0"/>
        </a:p>
      </dgm:t>
    </dgm:pt>
    <dgm:pt modelId="{B43CBE61-31A3-4EC3-AFC6-B0E5D1CD7DA6}" type="parTrans" cxnId="{D3857DEF-2839-421E-BA06-C86F33C1C0B3}">
      <dgm:prSet/>
      <dgm:spPr/>
      <dgm:t>
        <a:bodyPr/>
        <a:lstStyle/>
        <a:p>
          <a:endParaRPr lang="en-US"/>
        </a:p>
      </dgm:t>
    </dgm:pt>
    <dgm:pt modelId="{DB6402E1-1928-42B3-90EC-3952CC23B959}" type="sibTrans" cxnId="{D3857DEF-2839-421E-BA06-C86F33C1C0B3}">
      <dgm:prSet/>
      <dgm:spPr/>
      <dgm:t>
        <a:bodyPr/>
        <a:lstStyle/>
        <a:p>
          <a:endParaRPr lang="en-US"/>
        </a:p>
      </dgm:t>
    </dgm:pt>
    <dgm:pt modelId="{B57AC66F-8F46-4263-952A-CA83C9EA913D}">
      <dgm:prSet/>
      <dgm:spPr/>
      <dgm:t>
        <a:bodyPr/>
        <a:lstStyle/>
        <a:p>
          <a:r>
            <a:rPr lang="nb-NO" dirty="0" err="1"/>
            <a:t>Samtalar</a:t>
          </a:r>
          <a:endParaRPr lang="en-US" dirty="0"/>
        </a:p>
      </dgm:t>
    </dgm:pt>
    <dgm:pt modelId="{946B00B8-85C9-43D6-9B13-F42C6DD4C8E9}" type="parTrans" cxnId="{DCBF01C6-7E8D-447A-873C-8444AC9A57BC}">
      <dgm:prSet/>
      <dgm:spPr/>
      <dgm:t>
        <a:bodyPr/>
        <a:lstStyle/>
        <a:p>
          <a:endParaRPr lang="en-US"/>
        </a:p>
      </dgm:t>
    </dgm:pt>
    <dgm:pt modelId="{2E44A9C4-B45A-47EC-A4FA-E50F95E01743}" type="sibTrans" cxnId="{DCBF01C6-7E8D-447A-873C-8444AC9A57BC}">
      <dgm:prSet/>
      <dgm:spPr/>
      <dgm:t>
        <a:bodyPr/>
        <a:lstStyle/>
        <a:p>
          <a:endParaRPr lang="en-US"/>
        </a:p>
      </dgm:t>
    </dgm:pt>
    <dgm:pt modelId="{20C5BE79-85B4-4D47-9C44-ED1A440DE54E}" type="pres">
      <dgm:prSet presAssocID="{2618B449-95A5-4E96-AD4D-01A528927456}" presName="linear" presStyleCnt="0">
        <dgm:presLayoutVars>
          <dgm:animLvl val="lvl"/>
          <dgm:resizeHandles val="exact"/>
        </dgm:presLayoutVars>
      </dgm:prSet>
      <dgm:spPr/>
    </dgm:pt>
    <dgm:pt modelId="{69B1B77E-75AB-4457-AE7C-412296B90AFE}" type="pres">
      <dgm:prSet presAssocID="{52FAFAA1-CC3A-411A-9891-B221A7B6F4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A3B76F-9BF0-49CB-90A7-02363F962A12}" type="pres">
      <dgm:prSet presAssocID="{44B8E75C-161E-46CF-B8FC-152C861BABAF}" presName="spacer" presStyleCnt="0"/>
      <dgm:spPr/>
    </dgm:pt>
    <dgm:pt modelId="{CBC8681F-9025-4733-A0E9-508C73E434F1}" type="pres">
      <dgm:prSet presAssocID="{74637764-B3D1-48D6-8927-265FA33CA0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D7CC35A-1ABB-449D-BADD-BA0C7F7D0372}" type="pres">
      <dgm:prSet presAssocID="{CFB73E3B-1FAC-47E2-AFDA-AA403947F7B5}" presName="spacer" presStyleCnt="0"/>
      <dgm:spPr/>
    </dgm:pt>
    <dgm:pt modelId="{C9C028E4-7284-4126-9430-2078B2FE9ECA}" type="pres">
      <dgm:prSet presAssocID="{EFE7C42E-A690-40DB-8136-76EFBB651FD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198A267-E9CA-425E-B24E-4FCA6E8B3DCE}" type="pres">
      <dgm:prSet presAssocID="{DB6402E1-1928-42B3-90EC-3952CC23B959}" presName="spacer" presStyleCnt="0"/>
      <dgm:spPr/>
    </dgm:pt>
    <dgm:pt modelId="{7714553E-89A0-44C8-9657-4DC2B576D497}" type="pres">
      <dgm:prSet presAssocID="{B57AC66F-8F46-4263-952A-CA83C9EA913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5350E1E-B1C2-4254-AE34-D327F3024459}" type="presOf" srcId="{B57AC66F-8F46-4263-952A-CA83C9EA913D}" destId="{7714553E-89A0-44C8-9657-4DC2B576D497}" srcOrd="0" destOrd="0" presId="urn:microsoft.com/office/officeart/2005/8/layout/vList2"/>
    <dgm:cxn modelId="{249EDC26-C0DC-4013-B84D-9E66AAE04177}" type="presOf" srcId="{74637764-B3D1-48D6-8927-265FA33CA03D}" destId="{CBC8681F-9025-4733-A0E9-508C73E434F1}" srcOrd="0" destOrd="0" presId="urn:microsoft.com/office/officeart/2005/8/layout/vList2"/>
    <dgm:cxn modelId="{F800BD40-2260-485A-A58A-E967EBF5FC1E}" type="presOf" srcId="{EFE7C42E-A690-40DB-8136-76EFBB651FDE}" destId="{C9C028E4-7284-4126-9430-2078B2FE9ECA}" srcOrd="0" destOrd="0" presId="urn:microsoft.com/office/officeart/2005/8/layout/vList2"/>
    <dgm:cxn modelId="{AF95FB40-B668-49CE-B61C-9E8963F7428A}" type="presOf" srcId="{2618B449-95A5-4E96-AD4D-01A528927456}" destId="{20C5BE79-85B4-4D47-9C44-ED1A440DE54E}" srcOrd="0" destOrd="0" presId="urn:microsoft.com/office/officeart/2005/8/layout/vList2"/>
    <dgm:cxn modelId="{A787D8C5-484F-408A-82F9-E0DCDB30330C}" type="presOf" srcId="{52FAFAA1-CC3A-411A-9891-B221A7B6F4BB}" destId="{69B1B77E-75AB-4457-AE7C-412296B90AFE}" srcOrd="0" destOrd="0" presId="urn:microsoft.com/office/officeart/2005/8/layout/vList2"/>
    <dgm:cxn modelId="{DCBF01C6-7E8D-447A-873C-8444AC9A57BC}" srcId="{2618B449-95A5-4E96-AD4D-01A528927456}" destId="{B57AC66F-8F46-4263-952A-CA83C9EA913D}" srcOrd="3" destOrd="0" parTransId="{946B00B8-85C9-43D6-9B13-F42C6DD4C8E9}" sibTransId="{2E44A9C4-B45A-47EC-A4FA-E50F95E01743}"/>
    <dgm:cxn modelId="{F9CB17D8-8B5D-4C4C-96E9-7367B213167F}" srcId="{2618B449-95A5-4E96-AD4D-01A528927456}" destId="{52FAFAA1-CC3A-411A-9891-B221A7B6F4BB}" srcOrd="0" destOrd="0" parTransId="{CBEC498D-7E68-4078-9C8D-2BE60067C6C6}" sibTransId="{44B8E75C-161E-46CF-B8FC-152C861BABAF}"/>
    <dgm:cxn modelId="{9D0CD6E0-BA82-4D0E-A358-725D6B5D80E5}" srcId="{2618B449-95A5-4E96-AD4D-01A528927456}" destId="{74637764-B3D1-48D6-8927-265FA33CA03D}" srcOrd="1" destOrd="0" parTransId="{8E8020E8-FB1F-4E6E-9237-B4068671A5F6}" sibTransId="{CFB73E3B-1FAC-47E2-AFDA-AA403947F7B5}"/>
    <dgm:cxn modelId="{D3857DEF-2839-421E-BA06-C86F33C1C0B3}" srcId="{2618B449-95A5-4E96-AD4D-01A528927456}" destId="{EFE7C42E-A690-40DB-8136-76EFBB651FDE}" srcOrd="2" destOrd="0" parTransId="{B43CBE61-31A3-4EC3-AFC6-B0E5D1CD7DA6}" sibTransId="{DB6402E1-1928-42B3-90EC-3952CC23B959}"/>
    <dgm:cxn modelId="{038E7DCD-4E83-40E4-8EDB-2624D6628848}" type="presParOf" srcId="{20C5BE79-85B4-4D47-9C44-ED1A440DE54E}" destId="{69B1B77E-75AB-4457-AE7C-412296B90AFE}" srcOrd="0" destOrd="0" presId="urn:microsoft.com/office/officeart/2005/8/layout/vList2"/>
    <dgm:cxn modelId="{0C807903-3A68-4160-B940-1FEC765B998F}" type="presParOf" srcId="{20C5BE79-85B4-4D47-9C44-ED1A440DE54E}" destId="{89A3B76F-9BF0-49CB-90A7-02363F962A12}" srcOrd="1" destOrd="0" presId="urn:microsoft.com/office/officeart/2005/8/layout/vList2"/>
    <dgm:cxn modelId="{3ACD0A07-628D-466F-8DF2-869C2F2148A6}" type="presParOf" srcId="{20C5BE79-85B4-4D47-9C44-ED1A440DE54E}" destId="{CBC8681F-9025-4733-A0E9-508C73E434F1}" srcOrd="2" destOrd="0" presId="urn:microsoft.com/office/officeart/2005/8/layout/vList2"/>
    <dgm:cxn modelId="{CF97E54A-2364-4800-B8C1-5A22EC6F06C9}" type="presParOf" srcId="{20C5BE79-85B4-4D47-9C44-ED1A440DE54E}" destId="{AD7CC35A-1ABB-449D-BADD-BA0C7F7D0372}" srcOrd="3" destOrd="0" presId="urn:microsoft.com/office/officeart/2005/8/layout/vList2"/>
    <dgm:cxn modelId="{A143F240-03F1-4F7D-B66B-6DB8789D74E8}" type="presParOf" srcId="{20C5BE79-85B4-4D47-9C44-ED1A440DE54E}" destId="{C9C028E4-7284-4126-9430-2078B2FE9ECA}" srcOrd="4" destOrd="0" presId="urn:microsoft.com/office/officeart/2005/8/layout/vList2"/>
    <dgm:cxn modelId="{19F8F516-8F2E-4A46-8CD5-E227AF9C3616}" type="presParOf" srcId="{20C5BE79-85B4-4D47-9C44-ED1A440DE54E}" destId="{4198A267-E9CA-425E-B24E-4FCA6E8B3DCE}" srcOrd="5" destOrd="0" presId="urn:microsoft.com/office/officeart/2005/8/layout/vList2"/>
    <dgm:cxn modelId="{BF724CBC-5EF5-4972-A075-077868F4C0D4}" type="presParOf" srcId="{20C5BE79-85B4-4D47-9C44-ED1A440DE54E}" destId="{7714553E-89A0-44C8-9657-4DC2B576D49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1B77E-75AB-4457-AE7C-412296B90AFE}">
      <dsp:nvSpPr>
        <dsp:cNvPr id="0" name=""/>
        <dsp:cNvSpPr/>
      </dsp:nvSpPr>
      <dsp:spPr>
        <a:xfrm>
          <a:off x="0" y="294713"/>
          <a:ext cx="626364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700" kern="1200" dirty="0"/>
            <a:t>Møte </a:t>
          </a:r>
          <a:r>
            <a:rPr lang="nb-NO" sz="4700" kern="1200" dirty="0" err="1"/>
            <a:t>skoleeigarar</a:t>
          </a:r>
          <a:endParaRPr lang="en-US" sz="4700" kern="1200" dirty="0"/>
        </a:p>
      </dsp:txBody>
      <dsp:txXfrm>
        <a:off x="55030" y="349743"/>
        <a:ext cx="6153580" cy="1017235"/>
      </dsp:txXfrm>
    </dsp:sp>
    <dsp:sp modelId="{CBC8681F-9025-4733-A0E9-508C73E434F1}">
      <dsp:nvSpPr>
        <dsp:cNvPr id="0" name=""/>
        <dsp:cNvSpPr/>
      </dsp:nvSpPr>
      <dsp:spPr>
        <a:xfrm>
          <a:off x="0" y="1557368"/>
          <a:ext cx="6263640" cy="112729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700" kern="1200"/>
            <a:t>Temamøte – facebook</a:t>
          </a:r>
          <a:endParaRPr lang="en-US" sz="4700" kern="1200"/>
        </a:p>
      </dsp:txBody>
      <dsp:txXfrm>
        <a:off x="55030" y="1612398"/>
        <a:ext cx="6153580" cy="1017235"/>
      </dsp:txXfrm>
    </dsp:sp>
    <dsp:sp modelId="{C9C028E4-7284-4126-9430-2078B2FE9ECA}">
      <dsp:nvSpPr>
        <dsp:cNvPr id="0" name=""/>
        <dsp:cNvSpPr/>
      </dsp:nvSpPr>
      <dsp:spPr>
        <a:xfrm>
          <a:off x="0" y="2820023"/>
          <a:ext cx="6263640" cy="112729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700" kern="1200" dirty="0"/>
            <a:t>Utdanningsutvalg i fylka</a:t>
          </a:r>
          <a:endParaRPr lang="en-US" sz="4700" kern="1200" dirty="0"/>
        </a:p>
      </dsp:txBody>
      <dsp:txXfrm>
        <a:off x="55030" y="2875053"/>
        <a:ext cx="6153580" cy="1017235"/>
      </dsp:txXfrm>
    </dsp:sp>
    <dsp:sp modelId="{7714553E-89A0-44C8-9657-4DC2B576D497}">
      <dsp:nvSpPr>
        <dsp:cNvPr id="0" name=""/>
        <dsp:cNvSpPr/>
      </dsp:nvSpPr>
      <dsp:spPr>
        <a:xfrm>
          <a:off x="0" y="4082679"/>
          <a:ext cx="6263640" cy="1127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700" kern="1200" dirty="0" err="1"/>
            <a:t>Samtalar</a:t>
          </a:r>
          <a:endParaRPr lang="en-US" sz="4700" kern="1200" dirty="0"/>
        </a:p>
      </dsp:txBody>
      <dsp:txXfrm>
        <a:off x="55030" y="4137709"/>
        <a:ext cx="615358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D7A01-64C4-4A59-AAD5-717D7D0DDCC2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719A-29DB-4956-9100-26C0C77F07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81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A746B-10F2-46A6-BF04-DEF2D748483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709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4020CD-7214-42F6-A0C7-BA944EF9E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5FEB5BB-7B89-4312-B980-CF7A4112C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224179-B636-498E-9D0E-A71FE908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CF06E9-E8F2-4601-970F-E2D9DCDD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569D32-890B-40FE-AF32-537C755F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06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3C9895-D2EA-4D60-9280-7E2EA3B8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0ED4961-2864-4275-88D0-84CC107C4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50C9-C2D2-41D1-8678-7390A1C2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13E074-7964-4197-B3AE-0B0FF832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39E8ED-56D8-4182-882D-4F8FAADC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39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FBB3E72-2313-4257-B886-F6F86FD30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2C3C6E-057B-4E4F-8BCA-34C267D9A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33541F-290F-4DF1-B4CC-ED0D4487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F23281-80BD-48F8-893C-82146AD8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5E11C4-22AA-419D-9787-2113DDB5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85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197B17-23F1-4578-8071-945067CC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7D142C-B7C8-45D9-9E2D-37B60DC57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AB825B-BBF7-470F-AF89-94139F4F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A54B90-39FD-43D6-A9C4-BAF1269C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97C2E3-A016-45FB-85AA-EBE574AA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267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8A5913-8F60-4B3F-903F-55AF1B00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068C67-C5A3-422F-A051-C21B38CA2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707AE-6C25-4A7E-9B33-D7459A8A1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5FD1AA-5248-483A-8512-A05691E6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C223CD-065B-4009-B5DA-83162E37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87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A0343-673F-4B1E-B73D-B02EBD20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D94322-2794-41BA-9EF7-1F7805FCC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C31621C-5BF6-4663-9567-621D85BC5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B2527B-33A6-44C6-A6E1-F7475656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BEB0BC-6422-42F0-A3AC-30F92D8D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C652CA-CD71-403F-A8E4-8F0FC745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45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686794-0F5D-4222-B5B6-5FD0CF77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2DD8EC-E503-4637-99F0-6DB269947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21919DD-60C0-47EE-A6F1-92086105F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8DECED5-100D-4E7B-9EB9-42CC5D321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FB8C10-C071-4525-9D2A-323FB7BA5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45076F3-1466-4575-9F24-5944EBB4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0B9152-1818-4807-8F4A-E54394DC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AF9AEBF-0A53-4BE1-8572-0E799BA8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15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5EFD1D-3BB1-462A-ACA1-BF948BED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1D8323E-A31C-4A3B-8F69-A6FA9618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1CEA5C5-9AA3-49F9-A5CB-17FE7FF0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3306DE-19EA-4DE7-A5BB-DA8B959D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26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6E226D3-AF88-4786-B2AD-76E4ABC9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1458F50-4A08-4419-ADCC-325520CC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56C018C-8E4A-441A-9E59-7136D36D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75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78A69C-AA7E-4283-83E8-5DAF7D0E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556851-D15B-4468-93BE-1244E9C3C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5853BA-D1BB-454A-B7E7-D3C4A1576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CD0E23-C465-4BF5-A8D2-E64FE745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9494DE6-4E35-4026-9847-3EA1CF5F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643AE46-1CC2-430E-AB09-082E12E4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078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DA9139-F22B-4249-8C1B-5795E658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FE149D3-C59A-4E57-85C5-1C008A32C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1AD44B-BF5D-4D6C-966D-EE79FA90B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0B58F9-BCB6-44E7-AD6F-CCB9DAA6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973DC4-A626-4B7E-9807-5AF4D46D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22A1F63-A53D-4688-9304-009DC36C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FEACEE-D399-4EA7-9F32-15FE9F53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9C7F9C-3916-4193-9ED8-9ED03C2BB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78A166-DDF0-4CC1-BFF5-A590058F8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3714E-702F-4342-9D81-EAD95E62650E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078FE7-C799-4BD5-96AA-A02C161AC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200165-2580-4F66-A33D-E5DE1F79E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42AC-0FF9-4332-A9FE-DBE65304E2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88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/>
              <a:t>Inkludering i videregående skole – mer enn festtaler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198971"/>
            <a:ext cx="9144000" cy="2938463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på oppdrag av Utdanningsdirektoratet</a:t>
            </a:r>
          </a:p>
          <a:p>
            <a:r>
              <a:rPr lang="nb-NO" dirty="0"/>
              <a:t>Sandra Borhaug, </a:t>
            </a:r>
            <a:r>
              <a:rPr lang="nb-NO" dirty="0" err="1"/>
              <a:t>prosjektleiar</a:t>
            </a:r>
            <a:endParaRPr lang="nb-NO" dirty="0"/>
          </a:p>
        </p:txBody>
      </p:sp>
      <p:pic>
        <p:nvPicPr>
          <p:cNvPr id="1026" name="Picture 2" descr="SA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15703"/>
            <a:ext cx="381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24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C25CD9E-9B19-4550-B1DB-BBE453FD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6000" dirty="0">
                <a:solidFill>
                  <a:schemeClr val="bg1"/>
                </a:solidFill>
              </a:rPr>
              <a:t>Videre arbeid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D39DD74B-9DAB-4A39-B86C-FE41E2158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17577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SAFO">
            <a:extLst>
              <a:ext uri="{FF2B5EF4-FFF2-40B4-BE49-F238E27FC236}">
                <a16:creationId xmlns:a16="http://schemas.microsoft.com/office/drawing/2014/main" id="{F2EC3930-CA6F-45AE-BA3D-B9E213B41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5200" y="5589794"/>
            <a:ext cx="3128355" cy="7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46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74B811C5-1320-4989-90F5-811AC3DF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684" y="1152144"/>
            <a:ext cx="3888999" cy="30723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 err="1"/>
              <a:t>Invitasjon</a:t>
            </a:r>
            <a:r>
              <a:rPr lang="en-US" sz="5200" dirty="0"/>
              <a:t> </a:t>
            </a:r>
            <a:r>
              <a:rPr lang="en-US" sz="5200" dirty="0" err="1"/>
              <a:t>til</a:t>
            </a:r>
            <a:r>
              <a:rPr lang="en-US" sz="5200" dirty="0"/>
              <a:t> å </a:t>
            </a:r>
            <a:r>
              <a:rPr lang="en-US" sz="5200" dirty="0" err="1"/>
              <a:t>arbeide</a:t>
            </a:r>
            <a:r>
              <a:rPr lang="en-US" sz="5200" dirty="0"/>
              <a:t> saman for </a:t>
            </a:r>
            <a:r>
              <a:rPr lang="en-US" sz="5200" dirty="0" err="1"/>
              <a:t>unge</a:t>
            </a:r>
            <a:r>
              <a:rPr lang="en-US" sz="5200" dirty="0"/>
              <a:t> </a:t>
            </a:r>
            <a:r>
              <a:rPr lang="en-US" sz="5200" dirty="0">
                <a:sym typeface="Wingdings" panose="05000000000000000000" pitchFamily="2" charset="2"/>
              </a:rPr>
              <a:t></a:t>
            </a:r>
            <a:endParaRPr lang="en-US" sz="5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24561D-756D-410B-973A-E68C2552C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7AF0971-0074-4E4E-9318-C1990C6FF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849707A-24B1-45E4-8493-5DC15C57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0FFD705-F03C-46B0-ABB9-3C24E093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520B12C0-88D0-4F6F-9F29-38E4D1D61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EDD5A45-3641-4FE7-8375-EECF2DC9D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9BF55CA-60FC-479D-A85E-48626FC1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AFBE5BF-E87A-408F-BBBD-44C3D04C0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C27CF92-D148-45C8-88B6-F450B63DF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1CA2232-D147-480C-B1EE-665EE6ACC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E67D92D-1CA9-43CE-8150-DF504F2BF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B273169-B674-4C50-A14D-A943B9979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DF6183FA-653E-4533-9A0B-D249EC0B1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82EFE58-AAB0-4925-A176-6FF36BF87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122AE75-4DBB-4E14-B0CA-DD1EAD89C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ED7E672-90FC-4E8C-9C43-3AAE391C6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A5C0019E-5136-4C5E-A223-1E1717FD4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9705F60-CFE6-47C5-96E5-05E7731FC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90E047C-18BC-4180-8D10-9F18F517B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A153194A-C8B1-46DB-9C6B-9847B06FA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C0235EA-4E98-43EA-9AAE-2BD893DEA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" descr="SAFO">
            <a:extLst>
              <a:ext uri="{FF2B5EF4-FFF2-40B4-BE49-F238E27FC236}">
                <a16:creationId xmlns:a16="http://schemas.microsoft.com/office/drawing/2014/main" id="{89615972-4FE1-4EA9-B960-72B901C22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5200" y="5589794"/>
            <a:ext cx="3128355" cy="7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650"/>
            <a:ext cx="606972" cy="362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Trivsel og læring">
            <a:extLst>
              <a:ext uri="{FF2B5EF4-FFF2-40B4-BE49-F238E27FC236}">
                <a16:creationId xmlns:a16="http://schemas.microsoft.com/office/drawing/2014/main" id="{A0F0BEE7-E78D-48A8-8722-578595A1D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2599" y="627511"/>
            <a:ext cx="4863766" cy="312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Undervurderer kunnskapsministeren hvor viktig det er at elevene er på  skolen?">
            <a:extLst>
              <a:ext uri="{FF2B5EF4-FFF2-40B4-BE49-F238E27FC236}">
                <a16:creationId xmlns:a16="http://schemas.microsoft.com/office/drawing/2014/main" id="{7E0AD6CC-9954-4825-A39D-A931B9ABD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75" y="4382261"/>
            <a:ext cx="2983873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61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safo.no/wp-content/uploads/2021/03/header-1536x563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74" y="1122363"/>
            <a:ext cx="5650602" cy="207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ndertittel 13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9144000" cy="1447800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7400" dirty="0"/>
              <a:t>70 % av </a:t>
            </a:r>
            <a:r>
              <a:rPr lang="nb-NO" sz="7400" dirty="0" err="1"/>
              <a:t>elevar</a:t>
            </a:r>
            <a:r>
              <a:rPr lang="nb-NO" sz="7400" dirty="0"/>
              <a:t> med nedsett funksjonsevne i </a:t>
            </a:r>
            <a:r>
              <a:rPr lang="nb-NO" sz="7400" dirty="0" err="1"/>
              <a:t>vgs</a:t>
            </a:r>
            <a:r>
              <a:rPr lang="nb-NO" sz="7400" dirty="0"/>
              <a:t> opplever å </a:t>
            </a:r>
            <a:r>
              <a:rPr lang="nb-NO" sz="7400" dirty="0" err="1"/>
              <a:t>ikkje</a:t>
            </a:r>
            <a:r>
              <a:rPr lang="nb-NO" sz="7400" dirty="0"/>
              <a:t> </a:t>
            </a:r>
            <a:r>
              <a:rPr lang="nb-NO" sz="7400" dirty="0" err="1"/>
              <a:t>vere</a:t>
            </a:r>
            <a:r>
              <a:rPr lang="nb-NO" sz="7400" dirty="0"/>
              <a:t> inkludert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7400" dirty="0"/>
              <a:t>48 % av </a:t>
            </a:r>
            <a:r>
              <a:rPr lang="nb-NO" sz="7400" dirty="0" err="1"/>
              <a:t>elevar</a:t>
            </a:r>
            <a:r>
              <a:rPr lang="nb-NO" sz="7400" dirty="0"/>
              <a:t> med nedsett funksjonsevne opplever </a:t>
            </a:r>
            <a:r>
              <a:rPr lang="nb-NO" sz="7400" dirty="0" err="1"/>
              <a:t>krenkingar</a:t>
            </a:r>
            <a:r>
              <a:rPr lang="nb-NO" sz="7400" dirty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7400" dirty="0"/>
              <a:t>64 / av </a:t>
            </a:r>
            <a:r>
              <a:rPr lang="nb-NO" sz="7400" dirty="0" err="1"/>
              <a:t>elevar</a:t>
            </a:r>
            <a:r>
              <a:rPr lang="nb-NO" sz="7400" dirty="0"/>
              <a:t> med nedsett funksjonsevne fell ut av </a:t>
            </a:r>
            <a:r>
              <a:rPr lang="nb-NO" sz="7400" dirty="0" err="1"/>
              <a:t>vgs</a:t>
            </a:r>
            <a:endParaRPr lang="nb-NO" sz="7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7400" dirty="0"/>
              <a:t>Ny opplæringslov – kan den bidra til bedring…?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7400" dirty="0"/>
              <a:t>CRPD</a:t>
            </a:r>
          </a:p>
          <a:p>
            <a:pPr algn="l"/>
            <a:r>
              <a:rPr lang="nb-NO" dirty="0"/>
              <a:t>                             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4" name="Picture 2" descr="SAF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579" y="5476546"/>
            <a:ext cx="2246585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45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D461133-9FB4-424D-BE12-DE73C878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Vegen til inkludering – </a:t>
            </a:r>
            <a:r>
              <a:rPr lang="nb-NO" dirty="0" err="1"/>
              <a:t>frå</a:t>
            </a:r>
            <a:r>
              <a:rPr lang="nb-NO" dirty="0"/>
              <a:t> grunnskolen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922B3C2-A844-453C-AD37-A2DDAD908747}"/>
              </a:ext>
            </a:extLst>
          </p:cNvPr>
          <p:cNvSpPr txBox="1"/>
          <p:nvPr/>
        </p:nvSpPr>
        <p:spPr>
          <a:xfrm>
            <a:off x="533400" y="2152650"/>
            <a:ext cx="86106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dirty="0"/>
              <a:t>• </a:t>
            </a:r>
            <a:r>
              <a:rPr lang="nb-NO" sz="2400" dirty="0" err="1"/>
              <a:t>Inkluderande</a:t>
            </a:r>
            <a:r>
              <a:rPr lang="nb-NO" sz="2400" dirty="0"/>
              <a:t> og likeverdig opplæring i grunnskolen er </a:t>
            </a:r>
            <a:r>
              <a:rPr lang="nb-NO" sz="2400" dirty="0" err="1"/>
              <a:t>avgjerande</a:t>
            </a:r>
            <a:r>
              <a:rPr lang="nb-NO" sz="2400" dirty="0"/>
              <a:t> for VGS</a:t>
            </a:r>
          </a:p>
          <a:p>
            <a:r>
              <a:rPr lang="nb-NO" sz="2400" dirty="0"/>
              <a:t> • AMBISJONER!</a:t>
            </a:r>
          </a:p>
          <a:p>
            <a:r>
              <a:rPr lang="nb-NO" sz="2400" dirty="0"/>
              <a:t>Arbeide mot ordinære kompetansemål med lav og middel måloppnåing</a:t>
            </a:r>
          </a:p>
          <a:p>
            <a:r>
              <a:rPr lang="nb-NO" sz="2400" dirty="0"/>
              <a:t>• Alle har rett til å jobbe mot kompetansemål, ingen har rett til å oppnå </a:t>
            </a:r>
            <a:r>
              <a:rPr lang="nb-NO" sz="2400" dirty="0" err="1"/>
              <a:t>dei</a:t>
            </a:r>
            <a:endParaRPr lang="nb-NO" sz="2400" dirty="0"/>
          </a:p>
          <a:p>
            <a:r>
              <a:rPr lang="nb-NO" sz="2400" dirty="0"/>
              <a:t> • Ingen andre må bevise at </a:t>
            </a:r>
            <a:r>
              <a:rPr lang="nb-NO" sz="2400" dirty="0" err="1"/>
              <a:t>dei</a:t>
            </a:r>
            <a:r>
              <a:rPr lang="nb-NO" sz="2400" dirty="0"/>
              <a:t> kan oppnå kompetansemåla før </a:t>
            </a:r>
            <a:r>
              <a:rPr lang="nb-NO" sz="2400" dirty="0" err="1"/>
              <a:t>dei</a:t>
            </a:r>
            <a:r>
              <a:rPr lang="nb-NO" sz="2400" dirty="0"/>
              <a:t> får jobbe mot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</a:p>
          <a:p>
            <a:r>
              <a:rPr lang="nb-NO" sz="2400" dirty="0"/>
              <a:t>• </a:t>
            </a:r>
            <a:r>
              <a:rPr lang="nb-NO" sz="2400" dirty="0" err="1"/>
              <a:t>Karakterar</a:t>
            </a:r>
            <a:r>
              <a:rPr lang="nb-NO" sz="2400" dirty="0"/>
              <a:t> </a:t>
            </a:r>
            <a:r>
              <a:rPr lang="nb-NO" sz="2400" dirty="0" err="1"/>
              <a:t>sikrar</a:t>
            </a:r>
            <a:r>
              <a:rPr lang="nb-NO" sz="2400" dirty="0"/>
              <a:t> likeverdig opplæring og allmennkunnskap som grunnlag for VGS. Vurdering for læring!</a:t>
            </a:r>
          </a:p>
          <a:p>
            <a:r>
              <a:rPr lang="nb-NO" sz="2400" dirty="0"/>
              <a:t> • Formelt: Kan stryke i to fag og framleis få fagbrev</a:t>
            </a:r>
          </a:p>
        </p:txBody>
      </p:sp>
      <p:pic>
        <p:nvPicPr>
          <p:cNvPr id="7" name="Picture 2" descr="SAFO">
            <a:extLst>
              <a:ext uri="{FF2B5EF4-FFF2-40B4-BE49-F238E27FC236}">
                <a16:creationId xmlns:a16="http://schemas.microsoft.com/office/drawing/2014/main" id="{3CDFDB98-424B-48A4-BEF1-A44C9370D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579" y="5476546"/>
            <a:ext cx="2246585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31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A21C16-F4DC-44AA-B4B4-7358E5B4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21D8D6-8995-4346-8BD6-399182BEC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variasjoner – personavhengig</a:t>
            </a:r>
          </a:p>
          <a:p>
            <a:r>
              <a:rPr lang="nb-NO" dirty="0"/>
              <a:t>Mangel på </a:t>
            </a:r>
            <a:r>
              <a:rPr lang="nb-NO" dirty="0" err="1"/>
              <a:t>ambisjonar</a:t>
            </a:r>
            <a:r>
              <a:rPr lang="nb-NO" dirty="0"/>
              <a:t> – i PPT - sakkyndig vurdering med mål om </a:t>
            </a:r>
            <a:r>
              <a:rPr lang="nb-NO" dirty="0" err="1"/>
              <a:t>dagtilbod</a:t>
            </a:r>
            <a:r>
              <a:rPr lang="nb-NO" dirty="0"/>
              <a:t>, </a:t>
            </a:r>
            <a:r>
              <a:rPr lang="nb-NO" dirty="0" err="1"/>
              <a:t>ikkje</a:t>
            </a:r>
            <a:r>
              <a:rPr lang="nb-NO" dirty="0"/>
              <a:t> for å bidra i samfunnet</a:t>
            </a:r>
          </a:p>
          <a:p>
            <a:r>
              <a:rPr lang="nb-NO" dirty="0"/>
              <a:t>Åpne </a:t>
            </a:r>
            <a:r>
              <a:rPr lang="nb-NO" dirty="0" err="1"/>
              <a:t>fordommar</a:t>
            </a:r>
            <a:endParaRPr lang="nb-NO" dirty="0"/>
          </a:p>
          <a:p>
            <a:r>
              <a:rPr lang="nb-NO" dirty="0"/>
              <a:t>Stor mangel på kompetanse, både om tilrettelegging og kompetansemål i eigne fag</a:t>
            </a:r>
          </a:p>
          <a:p>
            <a:r>
              <a:rPr lang="nb-NO" dirty="0"/>
              <a:t>Stor systemsvikt om hjelpemidler</a:t>
            </a:r>
          </a:p>
          <a:p>
            <a:r>
              <a:rPr lang="nb-NO" dirty="0"/>
              <a:t>Mangel på kunnskap om 5 </a:t>
            </a:r>
            <a:r>
              <a:rPr lang="nb-NO" dirty="0" err="1"/>
              <a:t>årig</a:t>
            </a:r>
            <a:r>
              <a:rPr lang="nb-NO" dirty="0"/>
              <a:t> rett til VGS</a:t>
            </a:r>
          </a:p>
          <a:p>
            <a:r>
              <a:rPr lang="nb-NO" dirty="0" err="1"/>
              <a:t>Adhoc</a:t>
            </a:r>
            <a:r>
              <a:rPr lang="nb-NO" dirty="0"/>
              <a:t> - spesialklasser</a:t>
            </a:r>
          </a:p>
        </p:txBody>
      </p:sp>
      <p:pic>
        <p:nvPicPr>
          <p:cNvPr id="4" name="Picture 2" descr="SAFO">
            <a:extLst>
              <a:ext uri="{FF2B5EF4-FFF2-40B4-BE49-F238E27FC236}">
                <a16:creationId xmlns:a16="http://schemas.microsoft.com/office/drawing/2014/main" id="{EA91BC14-3A53-4BE6-9426-B4BD8DFDD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579" y="5476546"/>
            <a:ext cx="2246585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47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5D55DDA-4AC6-4E38-84BD-C3E08209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Forslag til å arbeide </a:t>
            </a:r>
            <a:r>
              <a:rPr lang="nb-NO" dirty="0" err="1"/>
              <a:t>saman</a:t>
            </a:r>
            <a:r>
              <a:rPr lang="nb-NO" dirty="0"/>
              <a:t> for inkludering og deltaking i samfunnet – </a:t>
            </a:r>
            <a:r>
              <a:rPr lang="nb-NO" dirty="0" err="1"/>
              <a:t>utdanningsutval</a:t>
            </a:r>
            <a:r>
              <a:rPr lang="nb-NO" dirty="0"/>
              <a:t> og </a:t>
            </a:r>
            <a:r>
              <a:rPr lang="nb-NO" dirty="0" err="1"/>
              <a:t>skoleeigar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E505C27-FE06-4635-AE5C-E5A793FEA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/>
              <a:t>Årleg</a:t>
            </a:r>
            <a:r>
              <a:rPr lang="nb-NO" dirty="0"/>
              <a:t> rapport om opplevd kvalitet</a:t>
            </a:r>
          </a:p>
          <a:p>
            <a:r>
              <a:rPr lang="nb-NO" dirty="0"/>
              <a:t>Avviksføring med </a:t>
            </a:r>
            <a:r>
              <a:rPr lang="nb-NO" dirty="0" err="1"/>
              <a:t>kategoriar</a:t>
            </a:r>
            <a:r>
              <a:rPr lang="nb-NO" dirty="0"/>
              <a:t> om inkludering</a:t>
            </a:r>
          </a:p>
          <a:p>
            <a:r>
              <a:rPr lang="nb-NO" dirty="0" err="1"/>
              <a:t>Indikatorar</a:t>
            </a:r>
            <a:r>
              <a:rPr lang="nb-NO" dirty="0"/>
              <a:t> til rapportering</a:t>
            </a:r>
          </a:p>
          <a:p>
            <a:r>
              <a:rPr lang="nb-NO" dirty="0" err="1"/>
              <a:t>Kap</a:t>
            </a:r>
            <a:r>
              <a:rPr lang="nb-NO" dirty="0"/>
              <a:t> 9A retten til trygt og godt skolemiljø</a:t>
            </a:r>
          </a:p>
          <a:p>
            <a:r>
              <a:rPr lang="nb-NO" dirty="0"/>
              <a:t>Skjerpe retten til 5 </a:t>
            </a:r>
            <a:r>
              <a:rPr lang="nb-NO" dirty="0" err="1"/>
              <a:t>årig</a:t>
            </a:r>
            <a:r>
              <a:rPr lang="nb-NO" dirty="0"/>
              <a:t> utdanningsløp</a:t>
            </a:r>
          </a:p>
          <a:p>
            <a:r>
              <a:rPr lang="nb-NO" dirty="0"/>
              <a:t>Kompetanse i inkludering</a:t>
            </a:r>
          </a:p>
          <a:p>
            <a:r>
              <a:rPr lang="nb-NO" dirty="0"/>
              <a:t>Instruks om </a:t>
            </a:r>
            <a:r>
              <a:rPr lang="nb-NO" dirty="0" err="1"/>
              <a:t>muligheit</a:t>
            </a:r>
            <a:r>
              <a:rPr lang="nb-NO" dirty="0"/>
              <a:t> til å </a:t>
            </a:r>
            <a:r>
              <a:rPr lang="nb-NO" dirty="0" err="1"/>
              <a:t>vere</a:t>
            </a:r>
            <a:r>
              <a:rPr lang="nb-NO" dirty="0"/>
              <a:t> i klasse, grupper </a:t>
            </a:r>
          </a:p>
          <a:p>
            <a:r>
              <a:rPr lang="nb-NO" dirty="0"/>
              <a:t>«</a:t>
            </a:r>
            <a:r>
              <a:rPr lang="nb-NO" dirty="0" err="1"/>
              <a:t>Skreddersaum</a:t>
            </a:r>
            <a:r>
              <a:rPr lang="nb-NO" dirty="0"/>
              <a:t>» krev planlegging</a:t>
            </a:r>
          </a:p>
          <a:p>
            <a:r>
              <a:rPr lang="nb-NO" dirty="0" err="1"/>
              <a:t>Verkty</a:t>
            </a:r>
            <a:r>
              <a:rPr lang="nb-NO" dirty="0"/>
              <a:t> for å redusere </a:t>
            </a:r>
            <a:r>
              <a:rPr lang="nb-NO" dirty="0" err="1"/>
              <a:t>fråfallet</a:t>
            </a:r>
            <a:r>
              <a:rPr lang="nb-NO" dirty="0"/>
              <a:t> i </a:t>
            </a:r>
            <a:r>
              <a:rPr lang="nb-NO" dirty="0" err="1"/>
              <a:t>vgs</a:t>
            </a:r>
            <a:endParaRPr lang="nb-NO" dirty="0"/>
          </a:p>
        </p:txBody>
      </p:sp>
      <p:pic>
        <p:nvPicPr>
          <p:cNvPr id="6" name="Picture 2" descr="SAFO">
            <a:extLst>
              <a:ext uri="{FF2B5EF4-FFF2-40B4-BE49-F238E27FC236}">
                <a16:creationId xmlns:a16="http://schemas.microsoft.com/office/drawing/2014/main" id="{865F5B27-0670-4EA4-9790-DA943570E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579" y="5476546"/>
            <a:ext cx="2246585" cy="56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 descr="C:\Users\SVA\AppData\Local\Microsoft\Windows\INetCache\Content.MSO\B35FA578.tmp">
            <a:extLst>
              <a:ext uri="{FF2B5EF4-FFF2-40B4-BE49-F238E27FC236}">
                <a16:creationId xmlns:a16="http://schemas.microsoft.com/office/drawing/2014/main" id="{3A612F9E-B955-4E12-9C0B-A8A7DC874D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579" y="2012786"/>
            <a:ext cx="2790825" cy="163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71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rdsky på svart bakgrunn. Ord som: samhold, synlig, si ifra, endringskraft, ungt, mangfold, heie">
            <a:extLst>
              <a:ext uri="{FF2B5EF4-FFF2-40B4-BE49-F238E27FC236}">
                <a16:creationId xmlns:a16="http://schemas.microsoft.com/office/drawing/2014/main" id="{4FA814EF-2EF4-40DE-81CD-1BF0B0053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5" t="3736" r="29047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CA55C00-49B2-4C91-A0C0-D264AE9E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b-NO" sz="4800"/>
              <a:t>Prosjekt om anti - diskriminering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26066FD-563C-4517-87B7-02406428F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nb-NO" sz="2000"/>
              <a:t>Høyskolen Vestlandet, institutt for kunstfag og læring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226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7D51866-2398-4612-B01B-8F9562789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nb-NO" sz="2400">
                <a:solidFill>
                  <a:srgbClr val="FFFFFF"/>
                </a:solidFill>
              </a:rPr>
              <a:t>Inkluderingskonferanse – 09.09.22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647369-6FE3-4A87-96AB-7022667E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2000" dirty="0" err="1"/>
              <a:t>Åpning</a:t>
            </a:r>
            <a:r>
              <a:rPr lang="en-US" sz="2000" dirty="0"/>
              <a:t> av </a:t>
            </a:r>
            <a:r>
              <a:rPr lang="en-US" sz="2000" dirty="0" err="1"/>
              <a:t>kunnskapsminister</a:t>
            </a:r>
            <a:endParaRPr lang="en-US" sz="2000" dirty="0"/>
          </a:p>
          <a:p>
            <a:r>
              <a:rPr lang="en-US" sz="2000" dirty="0" err="1"/>
              <a:t>Sofasamtale</a:t>
            </a:r>
            <a:r>
              <a:rPr lang="en-US" sz="2000" dirty="0"/>
              <a:t> med </a:t>
            </a:r>
            <a:r>
              <a:rPr lang="en-US" sz="2000" dirty="0" err="1"/>
              <a:t>ungdom</a:t>
            </a:r>
            <a:r>
              <a:rPr lang="en-US" sz="2000" dirty="0"/>
              <a:t> /</a:t>
            </a:r>
            <a:r>
              <a:rPr lang="en-US" sz="2000" dirty="0" err="1"/>
              <a:t>Monologar</a:t>
            </a:r>
            <a:r>
              <a:rPr lang="en-US" sz="2000" dirty="0"/>
              <a:t> / sang</a:t>
            </a:r>
          </a:p>
          <a:p>
            <a:r>
              <a:rPr lang="en-US" sz="2000" dirty="0"/>
              <a:t>NTNU Trondheim</a:t>
            </a:r>
          </a:p>
          <a:p>
            <a:r>
              <a:rPr lang="en-US" sz="2000" dirty="0" err="1"/>
              <a:t>Høgskulen</a:t>
            </a:r>
            <a:r>
              <a:rPr lang="en-US" sz="2000" dirty="0"/>
              <a:t> I </a:t>
            </a:r>
            <a:r>
              <a:rPr lang="en-US" sz="2000" dirty="0" err="1"/>
              <a:t>Volda</a:t>
            </a:r>
            <a:endParaRPr lang="en-US" sz="2000" dirty="0"/>
          </a:p>
          <a:p>
            <a:r>
              <a:rPr lang="en-US" sz="2000" dirty="0" err="1"/>
              <a:t>Gode</a:t>
            </a:r>
            <a:r>
              <a:rPr lang="en-US" sz="2000" dirty="0"/>
              <a:t> </a:t>
            </a:r>
            <a:r>
              <a:rPr lang="en-US" sz="2000" dirty="0" err="1"/>
              <a:t>døme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inkludering</a:t>
            </a:r>
            <a:r>
              <a:rPr lang="en-US" sz="2000" dirty="0"/>
              <a:t> I </a:t>
            </a:r>
            <a:r>
              <a:rPr lang="en-US" sz="2000" dirty="0" err="1"/>
              <a:t>vgs</a:t>
            </a:r>
            <a:endParaRPr lang="en-US" sz="2000" dirty="0"/>
          </a:p>
          <a:p>
            <a:r>
              <a:rPr lang="en-US" sz="2000"/>
              <a:t>Relevansen </a:t>
            </a:r>
            <a:r>
              <a:rPr lang="en-US" sz="2000" dirty="0"/>
              <a:t>av ASK</a:t>
            </a:r>
          </a:p>
          <a:p>
            <a:r>
              <a:rPr lang="en-US" sz="2000" dirty="0" err="1"/>
              <a:t>Samanheng</a:t>
            </a:r>
            <a:r>
              <a:rPr lang="en-US" sz="2000" dirty="0"/>
              <a:t> med </a:t>
            </a:r>
            <a:r>
              <a:rPr lang="en-US" sz="2000" dirty="0" err="1"/>
              <a:t>grunnskole</a:t>
            </a:r>
            <a:endParaRPr lang="en-US" sz="2000" dirty="0"/>
          </a:p>
          <a:p>
            <a:r>
              <a:rPr lang="en-US" sz="2000" dirty="0"/>
              <a:t>LDO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 descr="SAFO">
            <a:extLst>
              <a:ext uri="{FF2B5EF4-FFF2-40B4-BE49-F238E27FC236}">
                <a16:creationId xmlns:a16="http://schemas.microsoft.com/office/drawing/2014/main" id="{75456849-E352-4111-B25C-727ECDC70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7" y="3829086"/>
            <a:ext cx="6894236" cy="172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0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82C649-E7C9-4E8F-AECC-D471EC89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Likestillings- og diskrimineringsombudet</a:t>
            </a:r>
            <a:br>
              <a:rPr lang="nb-NO" dirty="0"/>
            </a:br>
            <a:r>
              <a:rPr lang="nb-NO" dirty="0"/>
              <a:t>Plikt som </a:t>
            </a:r>
            <a:r>
              <a:rPr lang="nb-NO" dirty="0" err="1"/>
              <a:t>offentleg</a:t>
            </a:r>
            <a:r>
              <a:rPr lang="nb-NO" dirty="0"/>
              <a:t> mynde</a:t>
            </a:r>
            <a:br>
              <a:rPr lang="nb-NO" dirty="0"/>
            </a:br>
            <a:r>
              <a:rPr lang="nb-NO" dirty="0"/>
              <a:t>Aktivitet og utgreiingsplikt 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A82E670B-9C31-4768-ACBC-D605C063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4181157"/>
          </a:xfrm>
        </p:spPr>
        <p:txBody>
          <a:bodyPr/>
          <a:lstStyle/>
          <a:p>
            <a:r>
              <a:rPr lang="nb-NO" dirty="0"/>
              <a:t>Plikt til å drive aktivt likestillingsarbeid etter Likestillings – og diskrimineringslova § 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0" dirty="0"/>
              <a:t>Involvert i samfunnsplanlegging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0" dirty="0" err="1"/>
              <a:t>Fattar</a:t>
            </a:r>
            <a:r>
              <a:rPr lang="nb-NO" b="0" dirty="0"/>
              <a:t> vedtak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0" dirty="0" err="1"/>
              <a:t>Ansvarleg</a:t>
            </a:r>
            <a:r>
              <a:rPr lang="nb-NO" b="0" dirty="0"/>
              <a:t> for utvikling av rammevilkår for </a:t>
            </a:r>
            <a:r>
              <a:rPr lang="nb-NO" b="0" dirty="0" err="1"/>
              <a:t>aktørar</a:t>
            </a:r>
            <a:r>
              <a:rPr lang="nb-NO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0" dirty="0" err="1"/>
              <a:t>Forvaltar</a:t>
            </a:r>
            <a:r>
              <a:rPr lang="nb-NO" b="0" dirty="0"/>
              <a:t> </a:t>
            </a:r>
            <a:r>
              <a:rPr lang="nb-NO" b="0" dirty="0" err="1"/>
              <a:t>offentlege</a:t>
            </a:r>
            <a:r>
              <a:rPr lang="nb-NO" b="0" dirty="0"/>
              <a:t> </a:t>
            </a:r>
            <a:r>
              <a:rPr lang="nb-NO" b="0" dirty="0" err="1"/>
              <a:t>midlar</a:t>
            </a:r>
            <a:r>
              <a:rPr lang="nb-NO" b="0" dirty="0"/>
              <a:t> </a:t>
            </a:r>
          </a:p>
        </p:txBody>
      </p:sp>
      <p:pic>
        <p:nvPicPr>
          <p:cNvPr id="4" name="Picture 2" descr="SAFO">
            <a:extLst>
              <a:ext uri="{FF2B5EF4-FFF2-40B4-BE49-F238E27FC236}">
                <a16:creationId xmlns:a16="http://schemas.microsoft.com/office/drawing/2014/main" id="{7FD0DC0F-F17B-4EBA-8750-0D63990BCA7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0721" y="5354479"/>
            <a:ext cx="3810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B5C79600-BAA3-4E1C-A382-599BEB75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Nedsett funksjonsevne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83ED9ED8-A5C7-402C-A9A8-40CD35D7F4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Vurdere likestillingssituasjonen for </a:t>
            </a:r>
            <a:r>
              <a:rPr lang="nb-NO" dirty="0" err="1"/>
              <a:t>samtlege</a:t>
            </a:r>
            <a:r>
              <a:rPr lang="nb-NO" dirty="0"/>
              <a:t> diskrimineringsgrunnlag </a:t>
            </a:r>
            <a:r>
              <a:rPr lang="nb-NO" dirty="0" err="1"/>
              <a:t>innan</a:t>
            </a:r>
            <a:r>
              <a:rPr lang="nb-NO" dirty="0"/>
              <a:t> sine områder</a:t>
            </a:r>
          </a:p>
          <a:p>
            <a:r>
              <a:rPr lang="nb-NO" dirty="0"/>
              <a:t>Iverksette tiltak  med mål om å framme likestilling og hindre diskriminering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604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>
            <a:extLst>
              <a:ext uri="{FF2B5EF4-FFF2-40B4-BE49-F238E27FC236}">
                <a16:creationId xmlns:a16="http://schemas.microsoft.com/office/drawing/2014/main" id="{A30E7F17-F56E-4174-868D-768597AA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Utgreiingsplikt og kvalitetsarbeid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C240F2C7-F14B-487E-BF1D-41B99AE0D5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u="sng" dirty="0"/>
              <a:t>Årsrapport, årsberetning eller anna </a:t>
            </a:r>
            <a:r>
              <a:rPr lang="nb-NO" u="sng" dirty="0" err="1"/>
              <a:t>tilgjengeleg</a:t>
            </a:r>
            <a:r>
              <a:rPr lang="nb-NO" u="sng" dirty="0"/>
              <a:t> </a:t>
            </a:r>
            <a:r>
              <a:rPr lang="nb-NO" u="sng" dirty="0" err="1"/>
              <a:t>offentleg</a:t>
            </a:r>
            <a:r>
              <a:rPr lang="nb-NO" u="sng" dirty="0"/>
              <a:t> dokument</a:t>
            </a:r>
          </a:p>
          <a:p>
            <a:r>
              <a:rPr lang="nb-NO" dirty="0"/>
              <a:t>Prinsipp, prosedyrer og standard for likestilling</a:t>
            </a:r>
          </a:p>
          <a:p>
            <a:r>
              <a:rPr lang="nb-NO" dirty="0"/>
              <a:t>Integrere omsynet til likestilling</a:t>
            </a:r>
          </a:p>
          <a:p>
            <a:r>
              <a:rPr lang="nb-NO" dirty="0"/>
              <a:t>Vurdering av resultat</a:t>
            </a:r>
          </a:p>
          <a:p>
            <a:r>
              <a:rPr lang="nb-NO" dirty="0"/>
              <a:t>Forventing og planar for arbeidet framover 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5B8728A4-8386-4676-A6F9-0B3F3C6522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Kvalitetskriterier</a:t>
            </a:r>
          </a:p>
          <a:p>
            <a:r>
              <a:rPr lang="nb-NO" dirty="0" err="1"/>
              <a:t>Verkty</a:t>
            </a:r>
            <a:endParaRPr lang="nb-NO" dirty="0"/>
          </a:p>
          <a:p>
            <a:r>
              <a:rPr lang="nb-NO" dirty="0" err="1"/>
              <a:t>Indikatorar</a:t>
            </a:r>
            <a:r>
              <a:rPr lang="nb-NO" dirty="0"/>
              <a:t> for å framme inkludering</a:t>
            </a:r>
          </a:p>
        </p:txBody>
      </p:sp>
      <p:pic>
        <p:nvPicPr>
          <p:cNvPr id="12" name="Picture 2" descr="SAFO">
            <a:extLst>
              <a:ext uri="{FF2B5EF4-FFF2-40B4-BE49-F238E27FC236}">
                <a16:creationId xmlns:a16="http://schemas.microsoft.com/office/drawing/2014/main" id="{F4C61C01-FB06-43EE-AB2B-C74D3E676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5200" y="5589794"/>
            <a:ext cx="3128355" cy="7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0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442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Inkludering i videregående skole – mer enn festtaler</vt:lpstr>
      <vt:lpstr>PowerPoint-presentasjon</vt:lpstr>
      <vt:lpstr>Vegen til inkludering – frå grunnskolen</vt:lpstr>
      <vt:lpstr>Status i dag</vt:lpstr>
      <vt:lpstr>Forslag til å arbeide saman for inkludering og deltaking i samfunnet – utdanningsutval og skoleeigar</vt:lpstr>
      <vt:lpstr>Prosjekt om anti - diskriminering</vt:lpstr>
      <vt:lpstr>Inkluderingskonferanse – 09.09.22</vt:lpstr>
      <vt:lpstr>Likestillings- og diskrimineringsombudet Plikt som offentleg mynde Aktivitet og utgreiingsplikt </vt:lpstr>
      <vt:lpstr>Utgreiingsplikt og kvalitetsarbeid</vt:lpstr>
      <vt:lpstr>Videre arbeid</vt:lpstr>
      <vt:lpstr>Invitasjon til å arbeide saman for unge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Inkludering i videregående skole – mer enn festtaler</dc:title>
  <dc:creator>Sandra Vanessa Borhaug</dc:creator>
  <cp:lastModifiedBy>Pia Ribsskog</cp:lastModifiedBy>
  <cp:revision>13</cp:revision>
  <dcterms:created xsi:type="dcterms:W3CDTF">2022-01-31T08:23:50Z</dcterms:created>
  <dcterms:modified xsi:type="dcterms:W3CDTF">2022-04-29T08:12:54Z</dcterms:modified>
</cp:coreProperties>
</file>